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3" r:id="rId3"/>
    <p:sldId id="290" r:id="rId4"/>
    <p:sldId id="317" r:id="rId5"/>
    <p:sldId id="326" r:id="rId6"/>
    <p:sldId id="316" r:id="rId7"/>
    <p:sldId id="294" r:id="rId8"/>
    <p:sldId id="300" r:id="rId9"/>
    <p:sldId id="297" r:id="rId10"/>
    <p:sldId id="315" r:id="rId11"/>
    <p:sldId id="303" r:id="rId12"/>
    <p:sldId id="314" r:id="rId13"/>
    <p:sldId id="321" r:id="rId14"/>
    <p:sldId id="312" r:id="rId15"/>
    <p:sldId id="320" r:id="rId16"/>
    <p:sldId id="301" r:id="rId17"/>
    <p:sldId id="295" r:id="rId18"/>
    <p:sldId id="296" r:id="rId19"/>
    <p:sldId id="318" r:id="rId20"/>
    <p:sldId id="299" r:id="rId21"/>
    <p:sldId id="298" r:id="rId22"/>
    <p:sldId id="307" r:id="rId23"/>
    <p:sldId id="308" r:id="rId24"/>
    <p:sldId id="291" r:id="rId25"/>
    <p:sldId id="322" r:id="rId26"/>
    <p:sldId id="304" r:id="rId27"/>
    <p:sldId id="324" r:id="rId28"/>
    <p:sldId id="310" r:id="rId29"/>
    <p:sldId id="319" r:id="rId30"/>
    <p:sldId id="26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3041"/>
  </p:normalViewPr>
  <p:slideViewPr>
    <p:cSldViewPr snapToGrid="0" snapToObjects="1">
      <p:cViewPr varScale="1">
        <p:scale>
          <a:sx n="99" d="100"/>
          <a:sy n="99" d="100"/>
        </p:scale>
        <p:origin x="49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mmigration_Act_of_192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scis.gov/history-and-genealogy/genealogy/historical-record-series/registry-files-march-2-1929-march-31-194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about-us/our-histo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otsweb.com/~flmgs/crumbs/ALIEN_registration_records.pdf" TargetMode="External"/><Relationship Id="rId2" Type="http://schemas.openxmlformats.org/officeDocument/2006/relationships/hyperlink" Target="https://www.uscis.gov/records/genealogy/historical-record-series/alien-registration-forms-on-microfilm-1940-19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uscis.gov/ar-11" TargetMode="External"/><Relationship Id="rId4" Type="http://schemas.openxmlformats.org/officeDocument/2006/relationships/hyperlink" Target="https://www.archives.gov/files/research/immigration/case-file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rchives.gov/research/immigration/alien-registration-ar-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records/genealogy/historical-record-series/alien-registration-forms-on-microfilm-1940-1944" TargetMode="External"/><Relationship Id="rId2" Type="http://schemas.openxmlformats.org/officeDocument/2006/relationships/hyperlink" Target="https://en.wikipedia.org/wiki/Immigration_and_Naturalization_Serv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cis.gov/records/genealogy/historical-record-series/certificate-files-september-27-1906-march-31-1956" TargetMode="External"/><Relationship Id="rId4" Type="http://schemas.openxmlformats.org/officeDocument/2006/relationships/hyperlink" Target="https://www.uscis.gov/sites/default/files/document/fact-sheets/INSHistory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records/genealogy/historical-record-series/a-files-numbered-below-8-mill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scis.gov/records/genealogy/historical-record-series/a-files-image-galler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records/genealog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nealogy.uscis.dhs.gov/#/cases/id" TargetMode="External"/><Relationship Id="rId5" Type="http://schemas.openxmlformats.org/officeDocument/2006/relationships/hyperlink" Target="https://genealogy.uscis.dhs.gov/#/search" TargetMode="External"/><Relationship Id="rId4" Type="http://schemas.openxmlformats.org/officeDocument/2006/relationships/hyperlink" Target="https://genealogy.uscis.dhs.gov/#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enealogy.uscis.dhs.gov/#/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enealogy.uscis.dhs.gov/#/cases/i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sites/default/files/document/forms/g-1055.pdf" TargetMode="External"/><Relationship Id="rId2" Type="http://schemas.openxmlformats.org/officeDocument/2006/relationships/hyperlink" Target="https://www.uscis.gov/g-105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records/genealogy" TargetMode="External"/><Relationship Id="rId2" Type="http://schemas.openxmlformats.org/officeDocument/2006/relationships/hyperlink" Target="https://genealogy.uscis.dhs.gov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o.org/policy-analysis/brief-history-us-immigration-policy-colonial-period-present-day#progressive-er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ian_immigration_to_the_United_States" TargetMode="External"/><Relationship Id="rId2" Type="http://schemas.openxmlformats.org/officeDocument/2006/relationships/hyperlink" Target="https://en.wikipedia.org/wiki/Naturaliz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outhern_Europe" TargetMode="External"/><Relationship Id="rId4" Type="http://schemas.openxmlformats.org/officeDocument/2006/relationships/hyperlink" Target="https://en.wikipedia.org/wiki/Eastern_Europ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alization_Act_of_1870" TargetMode="External"/><Relationship Id="rId2" Type="http://schemas.openxmlformats.org/officeDocument/2006/relationships/hyperlink" Target="https://en.wikipedia.org/wiki/Naturalization_Act_of_19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cis.gov/records/genealogy/historical-record-series/certificate-files-september-27-1906-march-31-195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records/genealogy/historical-record-series/certificate-files-september-27-1906-march-31-195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scis.gov/records/genealogy/historical-record-series/c-files-image-galle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6" y="4724281"/>
            <a:ext cx="11728174" cy="1570501"/>
          </a:xfrm>
        </p:spPr>
        <p:txBody>
          <a:bodyPr vert="horz"/>
          <a:lstStyle/>
          <a:p>
            <a:pPr algn="ctr"/>
            <a:r>
              <a:rPr lang="en-US" dirty="0"/>
              <a:t>United States Citizenship and Immigration Services – Genealogy</a:t>
            </a:r>
            <a:br>
              <a:rPr lang="en-US" dirty="0"/>
            </a:br>
            <a:r>
              <a:rPr lang="en-US" sz="1600" dirty="0"/>
              <a:t>David F. Lahrmann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59BA-EA59-7C56-5880-9C95A6E7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0C73-685D-A1D0-7C3D-EC77843F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0246"/>
            <a:ext cx="9613861" cy="4142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u="sng" dirty="0">
                <a:hlinkClick r:id="rId2"/>
              </a:rPr>
              <a:t>Immigration Act of 1924</a:t>
            </a:r>
            <a:r>
              <a:rPr lang="en-US" dirty="0"/>
              <a:t> took effect on July 1, 1924</a:t>
            </a:r>
          </a:p>
          <a:p>
            <a:pPr>
              <a:lnSpc>
                <a:spcPct val="120000"/>
              </a:lnSpc>
            </a:pPr>
            <a:r>
              <a:rPr lang="en-US" dirty="0"/>
              <a:t>Law required all arriving noncitizens to present a visa when applying for admission to the United States</a:t>
            </a:r>
          </a:p>
          <a:p>
            <a:pPr>
              <a:lnSpc>
                <a:spcPct val="120000"/>
              </a:lnSpc>
            </a:pPr>
            <a:r>
              <a:rPr lang="en-US" dirty="0"/>
              <a:t>Immigrants requested visas at U.S. Embassies and Consulates abroad before their departure </a:t>
            </a:r>
          </a:p>
          <a:p>
            <a:pPr>
              <a:lnSpc>
                <a:spcPct val="120000"/>
              </a:lnSpc>
            </a:pPr>
            <a:r>
              <a:rPr lang="en-US" dirty="0"/>
              <a:t>The State Department only issued visa documents to approved immigrants and the Immigration Service only admitted immigrants arriving with a visa.</a:t>
            </a:r>
          </a:p>
          <a:p>
            <a:pPr>
              <a:lnSpc>
                <a:spcPct val="120000"/>
              </a:lnSpc>
            </a:pPr>
            <a:r>
              <a:rPr lang="en-US" dirty="0"/>
              <a:t>Visas allowed the Federal government to both select and limit the number of immigrants legally admitted for permanent residence</a:t>
            </a:r>
          </a:p>
          <a:p>
            <a:pPr>
              <a:lnSpc>
                <a:spcPct val="120000"/>
              </a:lnSpc>
            </a:pPr>
            <a:r>
              <a:rPr lang="en-US" dirty="0"/>
              <a:t>Visa files are the official arrival records of immigrants admitted for permanent residence between July 1, 1924, and March 31, 1944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4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0755-0C12-BB8B-DDBE-F147EAD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1A9-02D4-D989-EF5E-261213DD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1997238"/>
            <a:ext cx="8693125" cy="48607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Applies to immigrants who entered the United States prior to July 1, 1924, and have not naturalized</a:t>
            </a:r>
          </a:p>
          <a:p>
            <a:pPr>
              <a:lnSpc>
                <a:spcPct val="120000"/>
              </a:lnSpc>
            </a:pPr>
            <a:r>
              <a:rPr lang="en-US" dirty="0"/>
              <a:t>Registry Files document the creation of official immigrant arrival record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Registry Act of March 2, 1929 (45 Stat 1512)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and for whom no arrival record could later be found</a:t>
            </a:r>
          </a:p>
          <a:p>
            <a:pPr>
              <a:lnSpc>
                <a:spcPct val="120000"/>
              </a:lnSpc>
            </a:pPr>
            <a:r>
              <a:rPr lang="en-US" dirty="0"/>
              <a:t>Potential documents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Employment records, Reference letters, Account/Financial records, Church Records, Police/Criminal Background Check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hlinkClick r:id="rId2"/>
              </a:rPr>
              <a:t>https://www.uscis.gov/history-and-genealogy/genealogy/historical-record-series/registry-files-march-2-1929-march-31-1944</a:t>
            </a:r>
            <a:r>
              <a:rPr lang="en-US" sz="20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F44DD-91E2-1E00-11C2-80B57C481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446" y="2114006"/>
            <a:ext cx="2626373" cy="19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0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89F9-8B07-DA2F-4232-C9EB6E57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EFEB-D2D4-96F8-C202-8A92B6FD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Alien Registration Forms (AR-2s)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C51A-80A7-A400-112E-EB3E6C6C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7237"/>
            <a:ext cx="11032708" cy="4860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Alien Registration Forms documented the presence of noncitizens in the United States during the Second World War</a:t>
            </a:r>
          </a:p>
          <a:p>
            <a:pPr>
              <a:lnSpc>
                <a:spcPct val="100000"/>
              </a:lnSpc>
            </a:pPr>
            <a:r>
              <a:rPr lang="en-US" dirty="0"/>
              <a:t>Between August 1940 and March 31, 1944 </a:t>
            </a:r>
          </a:p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Immigration and Naturalization Service</a:t>
            </a:r>
            <a:r>
              <a:rPr lang="en-US" dirty="0"/>
              <a:t> ("INS") used the Form AR-2 to make a record of all noncitizens residing in or entering the United States </a:t>
            </a:r>
          </a:p>
          <a:p>
            <a:pPr>
              <a:lnSpc>
                <a:spcPct val="100000"/>
              </a:lnSpc>
            </a:pPr>
            <a:r>
              <a:rPr lang="en-US" dirty="0"/>
              <a:t>Contained 5 forms: Registration Correspondence, AR-2, AR-AE-22/a, AR-AE-23, AE-11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As of May 17, 2024, all new requests for AR-2's must be submitted to NARA. The USCIS Genealogy Program will continue to process requests received prior to May 17, 2024. </a:t>
            </a:r>
          </a:p>
        </p:txBody>
      </p:sp>
    </p:spTree>
    <p:extLst>
      <p:ext uri="{BB962C8B-B14F-4D97-AF65-F5344CB8AC3E}">
        <p14:creationId xmlns:p14="http://schemas.microsoft.com/office/powerpoint/2010/main" val="15669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89F9-8B07-DA2F-4232-C9EB6E57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EFEB-D2D4-96F8-C202-8A92B6FD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Alien Registration Forms (AR-2s)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C51A-80A7-A400-112E-EB3E6C6C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7237"/>
            <a:ext cx="11032708" cy="4860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The alien registration processes included multiple Alien Registration Form parts: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    AR-1: Instruction and specimen form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    AR-2: Alien registration form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    AR-2a: Follow sheet for additional data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    AR-3: Receipt (or identification) form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    AR-3a: Extra receipt form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    AR-4: Fingerprint form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    AR-5: Official regulations and fingerprint instructions</a:t>
            </a:r>
          </a:p>
          <a:p>
            <a:pPr>
              <a:lnSpc>
                <a:spcPct val="100000"/>
              </a:lnSpc>
            </a:pPr>
            <a:endParaRPr lang="en-US" sz="2300" dirty="0"/>
          </a:p>
          <a:p>
            <a:pPr>
              <a:lnSpc>
                <a:spcPct val="100000"/>
              </a:lnSpc>
            </a:pPr>
            <a:r>
              <a:rPr lang="en-US" sz="2300" dirty="0"/>
              <a:t>Electronic copies of additional form parts can occasionally be found with the electronic AR-2 digital images. The original paper copies of all the AR forms can sometimes be found in Alien Files (A-Files). In many cases, the additional form parts are no longer exists.</a:t>
            </a:r>
          </a:p>
          <a:p>
            <a:pPr>
              <a:lnSpc>
                <a:spcPct val="10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52046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879C-CEC0-4091-4540-E58FF31A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Registration Forms (AR-2s)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2E97-59CD-F9A7-C10D-EA03F8DE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09" y="2153992"/>
            <a:ext cx="9277495" cy="43554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AR-2 Alien Registration Forms</a:t>
            </a:r>
          </a:p>
          <a:p>
            <a:pPr lvl="1"/>
            <a:r>
              <a:rPr lang="en-US" dirty="0">
                <a:hlinkClick r:id="rId2"/>
              </a:rPr>
              <a:t>https://www.uscis.gov/records/genealogy/historical-record-series/alien-registration-forms-on-microfilm-1940-1944</a:t>
            </a:r>
            <a:r>
              <a:rPr lang="en-US" dirty="0"/>
              <a:t> </a:t>
            </a:r>
          </a:p>
          <a:p>
            <a:r>
              <a:rPr lang="en-US" dirty="0"/>
              <a:t>Correspondence relating to the registration of individual aliens</a:t>
            </a:r>
          </a:p>
          <a:p>
            <a:r>
              <a:rPr lang="en-US" dirty="0"/>
              <a:t>AR-AE-22 &amp; -22a Application for Alien Enemy Certificate of Identification</a:t>
            </a:r>
          </a:p>
          <a:p>
            <a:pPr lvl="1"/>
            <a:r>
              <a:rPr lang="en-US" dirty="0">
                <a:hlinkClick r:id="rId3"/>
              </a:rPr>
              <a:t>https://sites.rootsweb.com/~flmgs/crumbs/ALIEN_registration_records.pdf</a:t>
            </a:r>
            <a:r>
              <a:rPr lang="en-US" dirty="0"/>
              <a:t> </a:t>
            </a:r>
          </a:p>
          <a:p>
            <a:r>
              <a:rPr lang="en-US" dirty="0"/>
              <a:t>AR-AE-23 Certificate of Identification</a:t>
            </a:r>
          </a:p>
          <a:p>
            <a:pPr lvl="1"/>
            <a:r>
              <a:rPr lang="en-US" dirty="0">
                <a:hlinkClick r:id="rId4"/>
              </a:rPr>
              <a:t>https://www.archives.gov/files/research/immigration/case-files.pdf</a:t>
            </a:r>
            <a:r>
              <a:rPr lang="en-US" dirty="0"/>
              <a:t> </a:t>
            </a:r>
          </a:p>
          <a:p>
            <a:r>
              <a:rPr lang="en-US" dirty="0"/>
              <a:t>AE-11 Alien’s Change of Address Card</a:t>
            </a:r>
          </a:p>
          <a:p>
            <a:pPr lvl="1"/>
            <a:r>
              <a:rPr lang="en-US" dirty="0">
                <a:hlinkClick r:id="rId5"/>
              </a:rPr>
              <a:t>https://www.uscis.gov/ar-11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passport&#10;&#10;Description automatically generated">
            <a:extLst>
              <a:ext uri="{FF2B5EF4-FFF2-40B4-BE49-F238E27FC236}">
                <a16:creationId xmlns:a16="http://schemas.microsoft.com/office/drawing/2014/main" id="{6B8198F7-4330-1013-45B2-EDBF0D83F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344" y="4339100"/>
            <a:ext cx="2437965" cy="24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89F9-8B07-DA2F-4232-C9EB6E57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EFEB-D2D4-96F8-C202-8A92B6FD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Alien Registration Forms (AR-2s)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C51A-80A7-A400-112E-EB3E6C6C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7237"/>
            <a:ext cx="11032708" cy="4860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Other Website/s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As of May 17, 2024, all AR-2’s have been transferred to NARA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hlinkClick r:id="rId2"/>
              </a:rPr>
              <a:t>https://www.archives.gov/research/immigration/alien-registration-ar-2</a:t>
            </a:r>
            <a:r>
              <a:rPr lang="en-US" sz="1900" dirty="0"/>
              <a:t> </a:t>
            </a:r>
          </a:p>
          <a:p>
            <a:pPr>
              <a:lnSpc>
                <a:spcPct val="100000"/>
              </a:lnSpc>
            </a:pP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492D7-803A-417B-98E2-DF5E3700E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6" y="3618790"/>
            <a:ext cx="4996051" cy="29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5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C498-3949-CF09-5E51-E7938D36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Files (A-Files)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34C8-1347-B85B-2C13-BE2C5831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7743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Before A-Files, many noncitizens had more than one file with the agency.</a:t>
            </a:r>
          </a:p>
          <a:p>
            <a:pPr lvl="1"/>
            <a:r>
              <a:rPr lang="en-US" sz="1400" dirty="0"/>
              <a:t>For example, an immigrant might have a Visa File, an AR-2, and a C-File. </a:t>
            </a:r>
          </a:p>
          <a:p>
            <a:pPr lvl="1"/>
            <a:r>
              <a:rPr lang="en-US" sz="1400" dirty="0"/>
              <a:t>Accessing all agency records for an alien often required INS personnel to search multiple records systems and indexes. INS introduced A-Files to streamline its record keeping. Issuing each immigrant an A-Number allowed INS to create one file for each immigrant containing all the agency's records for the subject</a:t>
            </a:r>
          </a:p>
          <a:p>
            <a:r>
              <a:rPr lang="en-US" sz="1800" dirty="0">
                <a:effectLst/>
              </a:rPr>
              <a:t>The </a:t>
            </a:r>
            <a:r>
              <a:rPr lang="en-US" sz="1800" dirty="0">
                <a:effectLst/>
                <a:hlinkClick r:id="rId2"/>
              </a:rPr>
              <a:t>Immigration and Naturalization Service</a:t>
            </a:r>
            <a:r>
              <a:rPr lang="en-US" sz="1800" dirty="0">
                <a:effectLst/>
              </a:rPr>
              <a:t> ("INS") started issuing each noncitizen a unique A-Number in 1940 as part of the Alien Registration Program </a:t>
            </a:r>
          </a:p>
          <a:p>
            <a:pPr lvl="1"/>
            <a:r>
              <a:rPr lang="en-US" sz="1400" dirty="0">
                <a:effectLst/>
              </a:rPr>
              <a:t>On April 1, 1944, INS started using A-Numbers to create individual files, called A-Files. </a:t>
            </a:r>
          </a:p>
          <a:p>
            <a:pPr lvl="1"/>
            <a:r>
              <a:rPr lang="en-US" sz="1400" dirty="0">
                <a:effectLst/>
              </a:rPr>
              <a:t>INS opened or consolidated A-Files for every immigrant who arrived after April 1, 1944 or naturalized after April 1, 1956, and for immigration law enforcement matters</a:t>
            </a:r>
          </a:p>
          <a:p>
            <a:pPr lvl="1"/>
            <a:r>
              <a:rPr lang="en-US" sz="1400" dirty="0">
                <a:effectLst/>
              </a:rPr>
              <a:t>(see </a:t>
            </a:r>
            <a:r>
              <a:rPr lang="en-US" sz="1400" dirty="0">
                <a:effectLst/>
                <a:hlinkClick r:id="rId3"/>
              </a:rPr>
              <a:t>Alien Registration Forms</a:t>
            </a:r>
            <a:r>
              <a:rPr lang="en-US" sz="1400" dirty="0">
                <a:effectLst/>
              </a:rPr>
              <a:t>)</a:t>
            </a:r>
          </a:p>
          <a:p>
            <a:pPr lvl="1"/>
            <a:r>
              <a:rPr lang="en-US" sz="1400" dirty="0">
                <a:hlinkClick r:id="rId4"/>
              </a:rPr>
              <a:t>INS History</a:t>
            </a:r>
            <a:endParaRPr lang="en-US" sz="1400" dirty="0">
              <a:effectLst/>
            </a:endParaRPr>
          </a:p>
          <a:p>
            <a:r>
              <a:rPr lang="en-US" sz="1800" dirty="0">
                <a:effectLst/>
              </a:rPr>
              <a:t>A-Files contained all INS records of any active case of an immigrant not yet naturalized</a:t>
            </a:r>
          </a:p>
          <a:p>
            <a:pPr lvl="1"/>
            <a:r>
              <a:rPr lang="en-US" sz="1400" dirty="0">
                <a:effectLst/>
              </a:rPr>
              <a:t>From April 1, 1944 to March 31, 1956</a:t>
            </a:r>
          </a:p>
          <a:p>
            <a:pPr lvl="1"/>
            <a:r>
              <a:rPr lang="en-US" sz="1400" dirty="0">
                <a:effectLst/>
              </a:rPr>
              <a:t>When the agency opened an A-File for a noncitizen with previous agency records, INS consolidated its other records for the subject into the new A-File. Upon naturalization, INS consolidated (refiled) all agency records of the new citizen in his or her </a:t>
            </a:r>
            <a:r>
              <a:rPr lang="en-US" sz="1400" dirty="0">
                <a:effectLst/>
                <a:hlinkClick r:id="rId5"/>
              </a:rPr>
              <a:t>Certificate File</a:t>
            </a:r>
            <a:r>
              <a:rPr lang="en-US" sz="1400" dirty="0">
                <a:effectLst/>
              </a:rPr>
              <a:t> ("C-File") and the A-File ceased to exist. Beginning April 1, 1956, INS started filing all agency records for active cases, including naturalization records, in the subject's A-File. USCIS continues this practice today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61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DEB5-5917-5937-8DA4-B4F3DEBF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Files (A-Files)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Numbered Below 8 Million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BA15-215B-C2DE-5A27-2DEB652A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5516"/>
          </a:xfrm>
        </p:spPr>
        <p:txBody>
          <a:bodyPr>
            <a:normAutofit/>
          </a:bodyPr>
          <a:lstStyle/>
          <a:p>
            <a:r>
              <a:rPr lang="en-US" dirty="0"/>
              <a:t>Alien Files, or "A-Files," are individual files identified by subject's Alien Registration Number ("A-Number"). </a:t>
            </a:r>
          </a:p>
          <a:p>
            <a:pPr lvl="1"/>
            <a:r>
              <a:rPr lang="en-US" dirty="0"/>
              <a:t>An A-Number is a unique personal identifier assigned to a noncitizen. </a:t>
            </a:r>
          </a:p>
          <a:p>
            <a:pPr lvl="1"/>
            <a:r>
              <a:rPr lang="en-US" dirty="0"/>
              <a:t>A-Files became the official file for all immigration and naturalization records created or consolidated since April 1, 1944. </a:t>
            </a:r>
          </a:p>
          <a:p>
            <a:r>
              <a:rPr lang="en-US" dirty="0"/>
              <a:t>A-Files below 8 million are just the oldest fraction of the USCIS’ immense A-File series of more than 60 million case files.  </a:t>
            </a:r>
          </a:p>
          <a:p>
            <a:r>
              <a:rPr lang="en-US" dirty="0"/>
              <a:t>Inactive A-Files are stored in various locations, with the majority held by USCIS.</a:t>
            </a:r>
          </a:p>
          <a:p>
            <a:r>
              <a:rPr lang="en-US" sz="1800" dirty="0">
                <a:hlinkClick r:id="rId2"/>
              </a:rPr>
              <a:t>https://www.uscis.gov/records/genealogy/historical-record-series/a-files-numbered-below-8-million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2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3C03-5D97-A47E-98C2-34E6C02E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Files (A-Files) - Image Gallery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FAE8-64B0-586C-3FAE-3D3D6F63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662311" cy="41771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Opened or consolidated for every immigrant who arrived after April 1, 1944, </a:t>
            </a:r>
          </a:p>
          <a:p>
            <a:pPr>
              <a:lnSpc>
                <a:spcPct val="110000"/>
              </a:lnSpc>
            </a:pPr>
            <a:r>
              <a:rPr lang="en-US" dirty="0"/>
              <a:t>Or who naturalized after April 1, 1956.  </a:t>
            </a:r>
          </a:p>
          <a:p>
            <a:pPr>
              <a:lnSpc>
                <a:spcPct val="110000"/>
              </a:lnSpc>
            </a:pPr>
            <a:r>
              <a:rPr lang="en-US" dirty="0"/>
              <a:t>Immigrants who naturalized between 1944 and 1956 should not have an A-File.  </a:t>
            </a:r>
          </a:p>
          <a:p>
            <a:pPr>
              <a:lnSpc>
                <a:spcPct val="110000"/>
              </a:lnSpc>
            </a:pPr>
            <a:r>
              <a:rPr lang="en-US" dirty="0"/>
              <a:t>In 2010 USCIS began the process of transferring A-Files of immigrants born more than 100 years ago to the National Archives.  </a:t>
            </a:r>
          </a:p>
          <a:p>
            <a:pPr>
              <a:lnSpc>
                <a:spcPct val="110000"/>
              </a:lnSpc>
            </a:pPr>
            <a:r>
              <a:rPr lang="en-US" dirty="0"/>
              <a:t>The vast majority of A-Files remain in USCIS custody.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hlinkClick r:id="rId2"/>
              </a:rPr>
              <a:t>https://www.uscis.gov/records/genealogy/historical-record-series/a-files-image-gallery</a:t>
            </a:r>
            <a:endParaRPr lang="en-US" sz="19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8A00C-3A17-C6EC-7FCB-BA3B107C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2422031"/>
            <a:ext cx="4591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3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E8647-CD60-8DD6-BFA0-673A90A2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- Potential Documents to be Found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E05DF-8848-D67E-A7F2-737A8EBCB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Birth certificates</a:t>
            </a:r>
          </a:p>
          <a:p>
            <a:r>
              <a:rPr lang="en-US" dirty="0"/>
              <a:t>Police records</a:t>
            </a:r>
          </a:p>
          <a:p>
            <a:r>
              <a:rPr lang="en-US" dirty="0"/>
              <a:t>Health records</a:t>
            </a:r>
          </a:p>
          <a:p>
            <a:r>
              <a:rPr lang="en-US" dirty="0"/>
              <a:t>Naturalization document</a:t>
            </a:r>
          </a:p>
          <a:p>
            <a:r>
              <a:rPr lang="en-US" dirty="0"/>
              <a:t>Country of origin</a:t>
            </a:r>
          </a:p>
          <a:p>
            <a:r>
              <a:rPr lang="en-US" dirty="0"/>
              <a:t>Photographs </a:t>
            </a:r>
          </a:p>
          <a:p>
            <a:r>
              <a:rPr lang="en-US" dirty="0"/>
              <a:t>Registration documents</a:t>
            </a:r>
          </a:p>
          <a:p>
            <a:r>
              <a:rPr lang="en-US" dirty="0"/>
              <a:t>Next of kin in their homeland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C021E-EC66-E964-654A-FDFAED56C3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Port of entry document/s</a:t>
            </a:r>
          </a:p>
          <a:p>
            <a:r>
              <a:rPr lang="en-US" dirty="0"/>
              <a:t>Application for immigration documents</a:t>
            </a:r>
          </a:p>
          <a:p>
            <a:r>
              <a:rPr lang="en-US" dirty="0"/>
              <a:t>Declaration of Intention</a:t>
            </a:r>
          </a:p>
          <a:p>
            <a:r>
              <a:rPr lang="en-US" dirty="0"/>
              <a:t>Petition for Naturalization</a:t>
            </a:r>
          </a:p>
          <a:p>
            <a:r>
              <a:rPr lang="en-US" dirty="0"/>
              <a:t>Affidavit for support of application for VISA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9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961D-4ADF-467E-F492-D3F24BE0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Citizenship and Immigration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2FB4-59B0-3C0B-4CF8-766B118F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504235" cy="4140929"/>
          </a:xfrm>
        </p:spPr>
        <p:txBody>
          <a:bodyPr>
            <a:normAutofit/>
          </a:bodyPr>
          <a:lstStyle/>
          <a:p>
            <a:r>
              <a:rPr lang="en-US" dirty="0"/>
              <a:t>Why use the United States Citizenship and Immigration Services (USCIS)</a:t>
            </a:r>
          </a:p>
          <a:p>
            <a:pPr lvl="1"/>
            <a:r>
              <a:rPr lang="en-US" dirty="0"/>
              <a:t>Has a USCIS Genealogy Program</a:t>
            </a:r>
          </a:p>
          <a:p>
            <a:r>
              <a:rPr lang="en-US" dirty="0"/>
              <a:t>Immigrants required documentation</a:t>
            </a:r>
          </a:p>
          <a:p>
            <a:r>
              <a:rPr lang="en-US" dirty="0"/>
              <a:t>Documents</a:t>
            </a:r>
          </a:p>
          <a:p>
            <a:pPr lvl="1"/>
            <a:r>
              <a:rPr lang="en-US" dirty="0"/>
              <a:t>Retained, organized, and stored by USCIS</a:t>
            </a:r>
          </a:p>
          <a:p>
            <a:pPr lvl="1"/>
            <a:r>
              <a:rPr lang="en-US" dirty="0"/>
              <a:t>USCIS used them to support immigrant’s naturalization process</a:t>
            </a:r>
          </a:p>
          <a:p>
            <a:r>
              <a:rPr lang="en-US" dirty="0"/>
              <a:t>Today documents are available </a:t>
            </a:r>
          </a:p>
          <a:p>
            <a:pPr lvl="1"/>
            <a:r>
              <a:rPr lang="en-US" dirty="0"/>
              <a:t>USCIS has indexed these documents </a:t>
            </a:r>
          </a:p>
          <a:p>
            <a:pPr lvl="1"/>
            <a:r>
              <a:rPr lang="en-US" dirty="0"/>
              <a:t>Retained on microfilm or paper</a:t>
            </a:r>
          </a:p>
          <a:p>
            <a:pPr lvl="1"/>
            <a:r>
              <a:rPr lang="en-US" dirty="0"/>
              <a:t>Some of these have been converted to digital format</a:t>
            </a:r>
          </a:p>
        </p:txBody>
      </p:sp>
    </p:spTree>
    <p:extLst>
      <p:ext uri="{BB962C8B-B14F-4D97-AF65-F5344CB8AC3E}">
        <p14:creationId xmlns:p14="http://schemas.microsoft.com/office/powerpoint/2010/main" val="137158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ABCE-77A9-3891-83FE-9D04B0A4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Record Search – Information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DB60-26F8-37B6-804B-D47D7F77E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26422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Need to know</a:t>
            </a:r>
          </a:p>
          <a:p>
            <a:pPr lvl="1"/>
            <a:r>
              <a:rPr lang="en-US" sz="2400" dirty="0"/>
              <a:t>Family member’s </a:t>
            </a:r>
          </a:p>
          <a:p>
            <a:pPr lvl="2"/>
            <a:r>
              <a:rPr lang="en-US" sz="2000" dirty="0"/>
              <a:t>Name</a:t>
            </a:r>
          </a:p>
          <a:p>
            <a:pPr lvl="3"/>
            <a:r>
              <a:rPr lang="en-US" sz="1800" dirty="0"/>
              <a:t>First</a:t>
            </a:r>
          </a:p>
          <a:p>
            <a:pPr lvl="3"/>
            <a:r>
              <a:rPr lang="en-US" sz="1800" dirty="0"/>
              <a:t>Last</a:t>
            </a:r>
          </a:p>
          <a:p>
            <a:pPr lvl="3"/>
            <a:r>
              <a:rPr lang="en-US" sz="1800" dirty="0"/>
              <a:t>Alias Names </a:t>
            </a:r>
          </a:p>
          <a:p>
            <a:pPr lvl="2"/>
            <a:r>
              <a:rPr lang="en-US" sz="2000" dirty="0"/>
              <a:t>Date of birth</a:t>
            </a:r>
          </a:p>
          <a:p>
            <a:pPr lvl="3"/>
            <a:r>
              <a:rPr lang="en-US" sz="1800" dirty="0"/>
              <a:t>Year</a:t>
            </a:r>
          </a:p>
          <a:p>
            <a:pPr lvl="3"/>
            <a:r>
              <a:rPr lang="en-US" sz="1800" dirty="0"/>
              <a:t>Month</a:t>
            </a:r>
          </a:p>
          <a:p>
            <a:pPr lvl="3"/>
            <a:r>
              <a:rPr lang="en-US" sz="1800" dirty="0"/>
              <a:t>Day</a:t>
            </a:r>
          </a:p>
          <a:p>
            <a:pPr lvl="2"/>
            <a:r>
              <a:rPr lang="en-US" sz="2000" dirty="0"/>
              <a:t>Place of birth</a:t>
            </a:r>
          </a:p>
          <a:p>
            <a:pPr lvl="3"/>
            <a:r>
              <a:rPr lang="en-US" sz="1800" dirty="0"/>
              <a:t>Country and city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DAE316-D985-512D-8431-02E80D8DD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082585" cy="359931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Date of arrival to the USA</a:t>
            </a:r>
          </a:p>
          <a:p>
            <a:pPr lvl="1"/>
            <a:r>
              <a:rPr lang="en-US" dirty="0"/>
              <a:t>The City/Location to which they went</a:t>
            </a:r>
          </a:p>
          <a:p>
            <a:pPr lvl="1"/>
            <a:r>
              <a:rPr lang="en-US" dirty="0"/>
              <a:t>Relatives</a:t>
            </a:r>
          </a:p>
          <a:p>
            <a:pPr lvl="2"/>
            <a:r>
              <a:rPr lang="en-US" dirty="0"/>
              <a:t>Spouses</a:t>
            </a:r>
          </a:p>
          <a:p>
            <a:pPr lvl="2"/>
            <a:r>
              <a:rPr lang="en-US" dirty="0"/>
              <a:t>Children </a:t>
            </a:r>
          </a:p>
          <a:p>
            <a:pPr lvl="2"/>
            <a:r>
              <a:rPr lang="en-US" dirty="0"/>
              <a:t>Siblings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Sources for this information</a:t>
            </a:r>
          </a:p>
          <a:p>
            <a:pPr lvl="1"/>
            <a:r>
              <a:rPr lang="en-US" sz="2600" dirty="0"/>
              <a:t>Passenger lists</a:t>
            </a:r>
          </a:p>
          <a:p>
            <a:pPr lvl="1"/>
            <a:r>
              <a:rPr lang="en-US" sz="2600" dirty="0"/>
              <a:t>Family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1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032A48-74A1-0194-1E6D-97BCBF3F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85" y="2103673"/>
            <a:ext cx="3684454" cy="4677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E841A-1FC2-FAEC-054B-FB9BF505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707263" cy="1080938"/>
          </a:xfrm>
        </p:spPr>
        <p:txBody>
          <a:bodyPr>
            <a:normAutofit/>
          </a:bodyPr>
          <a:lstStyle/>
          <a:p>
            <a:r>
              <a:rPr lang="en-US" dirty="0"/>
              <a:t>USCIS Genealogy - </a:t>
            </a:r>
            <a:r>
              <a:rPr lang="en-US" sz="3200" dirty="0"/>
              <a:t>How Does the Process Work?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6B3E-3DBF-9218-844D-4549E023D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44" y="2505456"/>
            <a:ext cx="6147199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with USCIS Genealogy Page</a:t>
            </a:r>
          </a:p>
          <a:p>
            <a:pPr lvl="1"/>
            <a:r>
              <a:rPr lang="en-US" dirty="0">
                <a:hlinkClick r:id="rId3"/>
              </a:rPr>
              <a:t>https://www.uscis.gov/records/genealogy</a:t>
            </a:r>
            <a:r>
              <a:rPr lang="en-US" dirty="0"/>
              <a:t> </a:t>
            </a:r>
          </a:p>
          <a:p>
            <a:r>
              <a:rPr lang="en-US" dirty="0"/>
              <a:t>Need to have a Case ID </a:t>
            </a:r>
          </a:p>
          <a:p>
            <a:r>
              <a:rPr lang="en-US" dirty="0"/>
              <a:t>Order an Index or Search Request</a:t>
            </a:r>
          </a:p>
          <a:p>
            <a:pPr lvl="1"/>
            <a:r>
              <a:rPr lang="en-US" dirty="0"/>
              <a:t>Requesting Records - Starting Your Search</a:t>
            </a:r>
          </a:p>
          <a:p>
            <a:pPr lvl="1"/>
            <a:r>
              <a:rPr lang="en-US" dirty="0">
                <a:solidFill>
                  <a:srgbClr val="FFAE3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https://genealogy.uscis.dhs.gov/#/</a:t>
            </a:r>
            <a:endParaRPr lang="en-US" dirty="0"/>
          </a:p>
          <a:p>
            <a:r>
              <a:rPr lang="en-US" dirty="0"/>
              <a:t>Index Search Request (RED BOX)</a:t>
            </a:r>
          </a:p>
          <a:p>
            <a:pPr lvl="1"/>
            <a:r>
              <a:rPr lang="en-US" dirty="0">
                <a:hlinkClick r:id="rId5"/>
              </a:rPr>
              <a:t>https://genealogy.uscis.dhs.gov/#/search</a:t>
            </a:r>
            <a:r>
              <a:rPr lang="en-US" dirty="0"/>
              <a:t> </a:t>
            </a:r>
          </a:p>
          <a:p>
            <a:r>
              <a:rPr lang="en-US" dirty="0"/>
              <a:t>Record Request with Case ID</a:t>
            </a:r>
          </a:p>
          <a:p>
            <a:pPr lvl="1"/>
            <a:r>
              <a:rPr lang="en-US" dirty="0">
                <a:hlinkClick r:id="rId6"/>
              </a:rPr>
              <a:t>https://genealogy.uscis.dhs.gov/#/cases/id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7F4AAE-CE86-4908-4A8B-40A95AC17C8A}"/>
              </a:ext>
            </a:extLst>
          </p:cNvPr>
          <p:cNvCxnSpPr>
            <a:cxnSpLocks/>
          </p:cNvCxnSpPr>
          <p:nvPr/>
        </p:nvCxnSpPr>
        <p:spPr>
          <a:xfrm flipV="1">
            <a:off x="8672362" y="4129238"/>
            <a:ext cx="404261" cy="60639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94D681-E8C1-4C79-082B-574236117E2A}"/>
              </a:ext>
            </a:extLst>
          </p:cNvPr>
          <p:cNvCxnSpPr>
            <a:cxnSpLocks/>
          </p:cNvCxnSpPr>
          <p:nvPr/>
        </p:nvCxnSpPr>
        <p:spPr>
          <a:xfrm>
            <a:off x="5207267" y="4562375"/>
            <a:ext cx="3465095" cy="173254"/>
          </a:xfrm>
          <a:prstGeom prst="curvedConnector3">
            <a:avLst>
              <a:gd name="adj1" fmla="val 50000"/>
            </a:avLst>
          </a:prstGeom>
          <a:ln w="476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3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34CD-04B5-E977-BF95-A096222D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Search Process – Index Search Request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D37BEE-ED92-1F2F-2E41-6CE35B1C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5211977" cy="4393112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2000" u="sng" dirty="0"/>
              <a:t>First – Index Search Request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Start a “Index Search Request” 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It will cost $65.00 (subject to change)</a:t>
            </a:r>
          </a:p>
          <a:p>
            <a:pPr marL="1257300" lvl="2" indent="-342900">
              <a:buAutoNum type="arabicParenR"/>
            </a:pPr>
            <a:r>
              <a:rPr lang="en-US" sz="1100" dirty="0"/>
              <a:t>Remember your answer to your “Secret Question” when you submit the application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If there is a record for the person you will receive a Case ID number</a:t>
            </a:r>
          </a:p>
          <a:p>
            <a:pPr marL="342900" indent="-342900">
              <a:buAutoNum type="arabicParenR"/>
            </a:pPr>
            <a:r>
              <a:rPr lang="en-US" sz="2000" u="sng" dirty="0"/>
              <a:t>Second – Record Request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With the Case ID select the “Record Request with Case ID”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Enter the information requested</a:t>
            </a:r>
          </a:p>
          <a:p>
            <a:pPr marL="800100" lvl="1" indent="-342900">
              <a:buFont typeface="Arial" panose="020B0604020202020204" pitchFamily="34" charset="0"/>
              <a:buAutoNum type="arabicParenR"/>
            </a:pPr>
            <a:r>
              <a:rPr lang="en-US" sz="1600" dirty="0"/>
              <a:t>It will cost $65.00 (subject to change)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Records will then be provided by</a:t>
            </a:r>
          </a:p>
          <a:p>
            <a:pPr marL="1257300" lvl="2" indent="-342900">
              <a:buAutoNum type="arabicParenR"/>
            </a:pPr>
            <a:r>
              <a:rPr lang="en-US" sz="1100" dirty="0"/>
              <a:t>Via USPS</a:t>
            </a:r>
          </a:p>
          <a:p>
            <a:pPr marL="1257300" lvl="2" indent="-342900">
              <a:buAutoNum type="arabicParenR"/>
            </a:pPr>
            <a:r>
              <a:rPr lang="en-US" sz="1100" dirty="0"/>
              <a:t>Via USCIS MyAccount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Delivery depends upon your selection</a:t>
            </a:r>
          </a:p>
          <a:p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8E4C0-5A30-4755-B155-08BB36C8E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7104" y="2336872"/>
            <a:ext cx="2647788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F88DC-88C3-EED8-26ED-8515497E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105" y="2499152"/>
            <a:ext cx="2647788" cy="32388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5042C6-6A6E-4F79-A746-797431EA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9664" y="2336872"/>
            <a:ext cx="2673942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0457FD-2107-4466-DFD5-709FAE460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20" y="2892491"/>
            <a:ext cx="2691416" cy="22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0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BB02-908F-DB10-8BEC-81359835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- Index Search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3525-688A-AD58-A602-A6BCCDDB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78119"/>
            <a:ext cx="4962165" cy="4040787"/>
          </a:xfrm>
        </p:spPr>
        <p:txBody>
          <a:bodyPr>
            <a:normAutofit/>
          </a:bodyPr>
          <a:lstStyle/>
          <a:p>
            <a:r>
              <a:rPr lang="en-US" dirty="0"/>
              <a:t>Enter the information as indicated in the application</a:t>
            </a:r>
          </a:p>
          <a:p>
            <a:r>
              <a:rPr lang="en-US" dirty="0"/>
              <a:t>Includes your information</a:t>
            </a:r>
          </a:p>
          <a:p>
            <a:r>
              <a:rPr lang="en-US" dirty="0"/>
              <a:t>Then the person for whom you are searching</a:t>
            </a:r>
          </a:p>
          <a:p>
            <a:r>
              <a:rPr lang="en-US" dirty="0"/>
              <a:t>Include any supporting documents (pdf, jpg)</a:t>
            </a:r>
          </a:p>
          <a:p>
            <a:r>
              <a:rPr lang="en-US" dirty="0"/>
              <a:t>Submit and Pay</a:t>
            </a:r>
          </a:p>
          <a:p>
            <a:r>
              <a:rPr lang="en-US" sz="1600" dirty="0">
                <a:hlinkClick r:id="rId2"/>
              </a:rPr>
              <a:t>https://genealogy.uscis.dhs.gov/#/search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06932-0B7F-7996-F75A-3DEA8831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23432"/>
            <a:ext cx="3807399" cy="3108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E536B9-5501-0B4A-E09D-17F2599EF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567" y="2548435"/>
            <a:ext cx="4547781" cy="3659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4E5D2-D3F7-1BCB-11FC-F3D7619146D0}"/>
              </a:ext>
            </a:extLst>
          </p:cNvPr>
          <p:cNvSpPr txBox="1"/>
          <p:nvPr/>
        </p:nvSpPr>
        <p:spPr>
          <a:xfrm>
            <a:off x="9850311" y="5377271"/>
            <a:ext cx="2265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Outcome </a:t>
            </a:r>
          </a:p>
          <a:p>
            <a:pPr algn="ctr"/>
            <a:r>
              <a:rPr lang="en-US" sz="3600" b="1" dirty="0"/>
              <a:t>“Case ID”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203AB2-D5A6-6E0A-0FCB-EEA50C7EDFAF}"/>
              </a:ext>
            </a:extLst>
          </p:cNvPr>
          <p:cNvCxnSpPr>
            <a:cxnSpLocks/>
          </p:cNvCxnSpPr>
          <p:nvPr/>
        </p:nvCxnSpPr>
        <p:spPr>
          <a:xfrm>
            <a:off x="10203532" y="5190256"/>
            <a:ext cx="891596" cy="18701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0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FC32B-9249-D2B6-EEFC-3586464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– Record Request with Case ID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040A4B-6542-0882-2DF0-81EB6665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76" y="5797296"/>
            <a:ext cx="9962622" cy="77461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https://genealogy.uscis.dhs.gov/#/cases/id</a:t>
            </a:r>
            <a:r>
              <a:rPr lang="en-US" dirty="0"/>
              <a:t> </a:t>
            </a:r>
          </a:p>
          <a:p>
            <a:r>
              <a:rPr lang="en-US" dirty="0"/>
              <a:t>Provides status update on finding and delivering records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A45DF-35D5-0933-7CC9-409F8A99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60" y="2221147"/>
            <a:ext cx="5015613" cy="3315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296FD-932E-21D9-61B6-1EBBB9EAA48C}"/>
              </a:ext>
            </a:extLst>
          </p:cNvPr>
          <p:cNvSpPr txBox="1"/>
          <p:nvPr/>
        </p:nvSpPr>
        <p:spPr>
          <a:xfrm>
            <a:off x="0" y="2806915"/>
            <a:ext cx="227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Have Case ID,</a:t>
            </a:r>
          </a:p>
          <a:p>
            <a:pPr algn="ctr"/>
            <a:r>
              <a:rPr lang="en-US" sz="2400" b="1" dirty="0"/>
              <a:t>Choose Record Request with Case ID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8EE00D-8244-D400-C663-A0C264CAE553}"/>
              </a:ext>
            </a:extLst>
          </p:cNvPr>
          <p:cNvCxnSpPr>
            <a:cxnSpLocks/>
          </p:cNvCxnSpPr>
          <p:nvPr/>
        </p:nvCxnSpPr>
        <p:spPr>
          <a:xfrm>
            <a:off x="2124470" y="3842375"/>
            <a:ext cx="89756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97C6CA-0A8A-E111-54D3-37DDA820795D}"/>
              </a:ext>
            </a:extLst>
          </p:cNvPr>
          <p:cNvCxnSpPr>
            <a:cxnSpLocks/>
          </p:cNvCxnSpPr>
          <p:nvPr/>
        </p:nvCxnSpPr>
        <p:spPr>
          <a:xfrm>
            <a:off x="5331616" y="3418568"/>
            <a:ext cx="170614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BCD1CE-D673-CED9-6A22-78B8CA59A5BA}"/>
              </a:ext>
            </a:extLst>
          </p:cNvPr>
          <p:cNvCxnSpPr>
            <a:cxnSpLocks/>
          </p:cNvCxnSpPr>
          <p:nvPr/>
        </p:nvCxnSpPr>
        <p:spPr>
          <a:xfrm flipV="1">
            <a:off x="5618102" y="3902741"/>
            <a:ext cx="1419658" cy="65400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D31D0AF-7755-42BB-7978-FE0B8ACCF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34" y="2351639"/>
            <a:ext cx="2271365" cy="33151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0D371-75D6-50E3-F052-9218B3370616}"/>
              </a:ext>
            </a:extLst>
          </p:cNvPr>
          <p:cNvSpPr txBox="1"/>
          <p:nvPr/>
        </p:nvSpPr>
        <p:spPr>
          <a:xfrm>
            <a:off x="5487250" y="2015238"/>
            <a:ext cx="144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Then Enter Case ID,</a:t>
            </a:r>
          </a:p>
        </p:txBody>
      </p:sp>
    </p:spTree>
    <p:extLst>
      <p:ext uri="{BB962C8B-B14F-4D97-AF65-F5344CB8AC3E}">
        <p14:creationId xmlns:p14="http://schemas.microsoft.com/office/powerpoint/2010/main" val="389010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7E4589-E5DB-6F14-4C41-6216370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Document Delivery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4EAD6-2E45-DC4C-4C2D-EA698F5A9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April 1, 2024, USCIS will provide a copy of all digital records (most Certificate files and AR-2s) identified for the subject of the request under separate cover.  </a:t>
            </a:r>
          </a:p>
          <a:p>
            <a:r>
              <a:rPr lang="en-US" dirty="0"/>
              <a:t>This will be applied to all open index searches submitted prior to April 1, 2024.   </a:t>
            </a:r>
          </a:p>
          <a:p>
            <a:r>
              <a:rPr lang="en-US" dirty="0"/>
              <a:t>USCIS will still provide Information on how to request hard copy files (A files, Visa, Registry, and some Certificate files) in the index search response. Allow 2-3 weeks to receive of the digital records identified with in index search results letter. </a:t>
            </a:r>
          </a:p>
        </p:txBody>
      </p:sp>
    </p:spTree>
    <p:extLst>
      <p:ext uri="{BB962C8B-B14F-4D97-AF65-F5344CB8AC3E}">
        <p14:creationId xmlns:p14="http://schemas.microsoft.com/office/powerpoint/2010/main" val="284577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E121-DCEA-4A34-74F7-32633AC6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may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F87E-C41F-7BCB-323B-D4B660EF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4591050" cy="4382427"/>
          </a:xfrm>
        </p:spPr>
        <p:txBody>
          <a:bodyPr>
            <a:normAutofit/>
          </a:bodyPr>
          <a:lstStyle/>
          <a:p>
            <a:r>
              <a:rPr lang="en-US" dirty="0"/>
              <a:t>The contents for each immigrant will vary</a:t>
            </a:r>
          </a:p>
          <a:p>
            <a:r>
              <a:rPr lang="en-US" dirty="0"/>
              <a:t>Depends upon</a:t>
            </a:r>
          </a:p>
          <a:p>
            <a:pPr lvl="1"/>
            <a:r>
              <a:rPr lang="en-US" dirty="0"/>
              <a:t>When they immigrated to the United States</a:t>
            </a:r>
          </a:p>
          <a:p>
            <a:pPr lvl="1"/>
            <a:r>
              <a:rPr lang="en-US" dirty="0"/>
              <a:t>What the immigrant submitted </a:t>
            </a:r>
          </a:p>
          <a:p>
            <a:pPr lvl="1"/>
            <a:r>
              <a:rPr lang="en-US" dirty="0"/>
              <a:t>How far along they were in their naturalization process </a:t>
            </a:r>
          </a:p>
          <a:p>
            <a:pPr lvl="1"/>
            <a:r>
              <a:rPr lang="en-US" dirty="0"/>
              <a:t>What USCIS actually retained and can find </a:t>
            </a:r>
          </a:p>
          <a:p>
            <a:endParaRPr lang="en-US" dirty="0"/>
          </a:p>
        </p:txBody>
      </p:sp>
      <p:pic>
        <p:nvPicPr>
          <p:cNvPr id="4" name="Picture 3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A88E131A-D1DE-6DC4-A000-15663A1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011" y="2077974"/>
            <a:ext cx="3617747" cy="2702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BCB5F-D909-973B-BEED-DDD8AA11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55" y="3150108"/>
            <a:ext cx="4591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2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CCAF-4819-0B3C-D345-25420B28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Fee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7BFA-D534-CC9E-6A7F-46EDCD8D0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G-1055, Fee Schedule</a:t>
            </a:r>
          </a:p>
          <a:p>
            <a:r>
              <a:rPr lang="en-US" dirty="0">
                <a:hlinkClick r:id="rId2"/>
              </a:rPr>
              <a:t>https://www.uscis.gov/g-1055</a:t>
            </a:r>
            <a:endParaRPr lang="en-US" dirty="0"/>
          </a:p>
          <a:p>
            <a:r>
              <a:rPr lang="en-US" dirty="0"/>
              <a:t>U.S. Citizenship and Immigration Services - Fee Schedule</a:t>
            </a:r>
          </a:p>
          <a:p>
            <a:pPr lvl="1"/>
            <a:r>
              <a:rPr lang="en-US" dirty="0"/>
              <a:t>See Page 5</a:t>
            </a:r>
          </a:p>
          <a:p>
            <a:pPr lvl="1"/>
            <a:r>
              <a:rPr lang="en-US" dirty="0">
                <a:hlinkClick r:id="rId3"/>
              </a:rPr>
              <a:t>https://www.uscis.gov/sites/default/files/document/forms/g-1055.pdf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99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C671-699B-9C14-FE0F-E82FE7E2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- Time to Complete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3E43-188C-583D-1AC2-4E954C90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Before COVID</a:t>
            </a:r>
          </a:p>
          <a:p>
            <a:pPr lvl="1"/>
            <a:r>
              <a:rPr lang="en-US" sz="2400" dirty="0"/>
              <a:t>Case ID – average 11 days, range from 7 to 17 days</a:t>
            </a:r>
          </a:p>
          <a:p>
            <a:pPr lvl="1"/>
            <a:r>
              <a:rPr lang="en-US" sz="2400" dirty="0"/>
              <a:t>Record – average 81 days, range from 23 to 227 days</a:t>
            </a:r>
          </a:p>
          <a:p>
            <a:r>
              <a:rPr lang="en-US" sz="2800" dirty="0"/>
              <a:t>After COVID</a:t>
            </a:r>
          </a:p>
          <a:p>
            <a:pPr lvl="1"/>
            <a:r>
              <a:rPr lang="en-US" sz="2400" dirty="0"/>
              <a:t>Case ID – averaging 322 days</a:t>
            </a:r>
          </a:p>
          <a:p>
            <a:pPr lvl="1"/>
            <a:r>
              <a:rPr lang="en-US" sz="2400" dirty="0"/>
              <a:t>Record – averaging 364 days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137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1209-6688-D521-D923-60291F65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CB2E-FEF9-4E9C-849B-876D2B29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66142" cy="3599316"/>
          </a:xfrm>
        </p:spPr>
        <p:txBody>
          <a:bodyPr>
            <a:normAutofit/>
          </a:bodyPr>
          <a:lstStyle/>
          <a:p>
            <a:r>
              <a:rPr lang="en-US" dirty="0"/>
              <a:t>USCIS Genealogy Program</a:t>
            </a:r>
          </a:p>
          <a:p>
            <a:pPr lvl="1"/>
            <a:r>
              <a:rPr lang="en-US" dirty="0"/>
              <a:t>Maintains immigrant records</a:t>
            </a:r>
          </a:p>
          <a:p>
            <a:pPr lvl="1"/>
            <a:r>
              <a:rPr lang="en-US" dirty="0"/>
              <a:t>Records are available for a fee</a:t>
            </a:r>
          </a:p>
          <a:p>
            <a:r>
              <a:rPr lang="en-US" dirty="0"/>
              <a:t>Accessing Immigrant Records</a:t>
            </a:r>
          </a:p>
          <a:p>
            <a:pPr lvl="1"/>
            <a:r>
              <a:rPr lang="en-US" dirty="0"/>
              <a:t>Collect the facts about the immigrant</a:t>
            </a:r>
          </a:p>
          <a:p>
            <a:pPr lvl="1"/>
            <a:r>
              <a:rPr lang="en-US" dirty="0"/>
              <a:t>Documents are also helpful to submit to USCIS for the Case ID search</a:t>
            </a:r>
          </a:p>
          <a:p>
            <a:r>
              <a:rPr lang="en-US" dirty="0"/>
              <a:t>Search Results</a:t>
            </a:r>
          </a:p>
          <a:p>
            <a:pPr lvl="1"/>
            <a:r>
              <a:rPr lang="en-US" dirty="0"/>
              <a:t>There is a lot of potential information contained in USCIS records</a:t>
            </a:r>
          </a:p>
          <a:p>
            <a:pPr lvl="1"/>
            <a:r>
              <a:rPr lang="en-US" dirty="0"/>
              <a:t>Will depend upon immigrants’ date of arrival and what records were retained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1C4A-8901-30A7-E419-A845703D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Information on Relatives that Immigrated to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AC82-3AFE-9A9F-2067-47F914AF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69944"/>
          </a:xfrm>
        </p:spPr>
        <p:txBody>
          <a:bodyPr>
            <a:normAutofit/>
          </a:bodyPr>
          <a:lstStyle/>
          <a:p>
            <a:r>
              <a:rPr lang="en-US" sz="2800" dirty="0"/>
              <a:t>United States Citizenship and Immigration Services (USCIS) Genealogy</a:t>
            </a:r>
          </a:p>
          <a:p>
            <a:pPr lvl="1"/>
            <a:r>
              <a:rPr lang="en-US" sz="2400" dirty="0">
                <a:hlinkClick r:id="rId2"/>
              </a:rPr>
              <a:t>https://genealogy.uscis.dhs.gov/#/</a:t>
            </a:r>
            <a:r>
              <a:rPr lang="en-US" sz="2400" dirty="0"/>
              <a:t> </a:t>
            </a:r>
          </a:p>
          <a:p>
            <a:r>
              <a:rPr lang="en-US" sz="2800" dirty="0"/>
              <a:t>About the USCIS Genealogy Program</a:t>
            </a:r>
          </a:p>
          <a:p>
            <a:pPr lvl="1"/>
            <a:r>
              <a:rPr lang="en-US" sz="2400" dirty="0">
                <a:hlinkClick r:id="rId3"/>
              </a:rPr>
              <a:t>https://www.uscis.gov/records/genealogy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65E1CF-52CA-A57B-6D72-04EB843BA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03365"/>
            <a:ext cx="5545360" cy="16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9367-78D4-D21C-1BF8-5A68AB0D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and Naturalization -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FDAC-CBD3-FD35-95C0-2000B2995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47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immigration laws/rules changed with time</a:t>
            </a:r>
          </a:p>
          <a:p>
            <a:pPr lvl="1"/>
            <a:r>
              <a:rPr lang="en-US" dirty="0"/>
              <a:t>From the colonial period to today</a:t>
            </a:r>
          </a:p>
          <a:p>
            <a:r>
              <a:rPr lang="en-US" dirty="0"/>
              <a:t>Immigrant Registration</a:t>
            </a:r>
          </a:p>
          <a:p>
            <a:pPr lvl="1"/>
            <a:r>
              <a:rPr lang="en-US" dirty="0"/>
              <a:t>Early 1900s the immigration process began to change</a:t>
            </a:r>
          </a:p>
          <a:p>
            <a:r>
              <a:rPr lang="en-US" dirty="0"/>
              <a:t>Immigrant Naturalization</a:t>
            </a:r>
          </a:p>
          <a:p>
            <a:pPr lvl="1"/>
            <a:r>
              <a:rPr lang="en-US" dirty="0"/>
              <a:t>The process became standardized as time progressed</a:t>
            </a:r>
          </a:p>
          <a:p>
            <a:r>
              <a:rPr lang="en-US" dirty="0"/>
              <a:t>As a result of these laws/rules, changes in the immigration process required additional documentation and it was retained</a:t>
            </a:r>
          </a:p>
          <a:p>
            <a:r>
              <a:rPr lang="en-US" dirty="0"/>
              <a:t>A Brief History of U.S. Immigration Policy from the Colonial Period to the Present Day</a:t>
            </a:r>
          </a:p>
          <a:p>
            <a:pPr lvl="1"/>
            <a:r>
              <a:rPr lang="en-US" dirty="0">
                <a:hlinkClick r:id="rId2"/>
              </a:rPr>
              <a:t>https://www.cato.org/policy-analysis/brief-history-us-immigration-policy-colonial-period-present-day#progressive-era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84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4FEB-3BC3-2DF8-21AF-75C26F22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and Naturalization –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26AE-0087-B302-052D-FBA3D98A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045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Naturalization Act of 1870</a:t>
            </a:r>
          </a:p>
          <a:p>
            <a:pPr lvl="1"/>
            <a:r>
              <a:rPr lang="en-US" dirty="0"/>
              <a:t>Created a system of controls for the </a:t>
            </a:r>
            <a:r>
              <a:rPr lang="en-US" dirty="0">
                <a:hlinkClick r:id="rId2" tooltip="Naturalization"/>
              </a:rPr>
              <a:t>naturalization</a:t>
            </a:r>
            <a:r>
              <a:rPr lang="en-US" dirty="0"/>
              <a:t> process</a:t>
            </a:r>
          </a:p>
          <a:p>
            <a:r>
              <a:rPr lang="en-US" dirty="0"/>
              <a:t>Immigration Act of 1924</a:t>
            </a:r>
          </a:p>
          <a:p>
            <a:pPr lvl="1"/>
            <a:r>
              <a:rPr lang="en-US" dirty="0"/>
              <a:t>Prevented </a:t>
            </a:r>
            <a:r>
              <a:rPr lang="en-US" dirty="0">
                <a:hlinkClick r:id="rId3" tooltip="Asian immigration to the United States"/>
              </a:rPr>
              <a:t>immigration from Asia</a:t>
            </a:r>
            <a:r>
              <a:rPr lang="en-US" dirty="0"/>
              <a:t> and </a:t>
            </a:r>
          </a:p>
          <a:p>
            <a:pPr lvl="1"/>
            <a:r>
              <a:rPr lang="en-US" dirty="0"/>
              <a:t>Set quotas on the number of immigrants from </a:t>
            </a:r>
            <a:r>
              <a:rPr lang="en-US" dirty="0">
                <a:hlinkClick r:id="rId4" tooltip="Eastern Europe"/>
              </a:rPr>
              <a:t>Eastern</a:t>
            </a:r>
            <a:r>
              <a:rPr lang="en-US" dirty="0"/>
              <a:t> and </a:t>
            </a:r>
            <a:r>
              <a:rPr lang="en-US" dirty="0">
                <a:hlinkClick r:id="rId5" tooltip="Southern Europe"/>
              </a:rPr>
              <a:t>Southern</a:t>
            </a:r>
            <a:r>
              <a:rPr lang="en-US" dirty="0"/>
              <a:t> Europe</a:t>
            </a:r>
          </a:p>
          <a:p>
            <a:r>
              <a:rPr lang="en-US" dirty="0"/>
              <a:t>Registry Act of March 2, 1929 (45 Stat 1512)</a:t>
            </a:r>
          </a:p>
          <a:p>
            <a:pPr lvl="1"/>
            <a:r>
              <a:rPr lang="en-US" dirty="0"/>
              <a:t>Applied to persons who entered the United States prior to July 1, 1924, and for whom no arrival record could later be found</a:t>
            </a:r>
          </a:p>
          <a:p>
            <a:r>
              <a:rPr lang="en-US" dirty="0"/>
              <a:t>Immigration and Naturalization Service created in 1933</a:t>
            </a:r>
          </a:p>
          <a:p>
            <a:pPr lvl="1"/>
            <a:r>
              <a:rPr lang="en-US" dirty="0"/>
              <a:t>Established to consolidate the Bureau of Immigration and the Bureau of Naturalization</a:t>
            </a:r>
          </a:p>
          <a:p>
            <a:r>
              <a:rPr lang="en-US" dirty="0"/>
              <a:t>Alien Registration Act of 1940</a:t>
            </a:r>
          </a:p>
          <a:p>
            <a:pPr lvl="1"/>
            <a:r>
              <a:rPr lang="en-US" dirty="0"/>
              <a:t>Directed INS to fingerprint and register every alien age 14 and older living or arriving in the United States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9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FDCF-4B5D-0FD4-A5A6-04F7ACE1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Available &amp; What Time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61E8-1155-1133-5B5A-D13EC59E7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423108" cy="42555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C-Files</a:t>
            </a:r>
          </a:p>
          <a:p>
            <a:pPr lvl="1"/>
            <a:r>
              <a:rPr lang="en-US" dirty="0"/>
              <a:t>Between Sept 27, 1906 to Mar 31, 1956</a:t>
            </a:r>
          </a:p>
          <a:p>
            <a:r>
              <a:rPr lang="en-US" dirty="0"/>
              <a:t>Visa Files</a:t>
            </a:r>
          </a:p>
          <a:p>
            <a:pPr lvl="1"/>
            <a:r>
              <a:rPr lang="en-US" dirty="0"/>
              <a:t>Took effect on July 1, 1924</a:t>
            </a:r>
          </a:p>
          <a:p>
            <a:r>
              <a:rPr lang="en-US" dirty="0"/>
              <a:t>Registry Files</a:t>
            </a:r>
          </a:p>
          <a:p>
            <a:pPr lvl="1"/>
            <a:r>
              <a:rPr lang="en-US" dirty="0"/>
              <a:t>For immigrants that entered the United States prior to July 1, 1924</a:t>
            </a:r>
          </a:p>
          <a:p>
            <a:r>
              <a:rPr lang="en-US" dirty="0"/>
              <a:t>Alien Registration Forms (AR-2s)</a:t>
            </a:r>
          </a:p>
          <a:p>
            <a:pPr lvl="1"/>
            <a:r>
              <a:rPr lang="en-US" dirty="0"/>
              <a:t>Between August 1940 and March 31, 1944</a:t>
            </a:r>
          </a:p>
          <a:p>
            <a:r>
              <a:rPr lang="en-US" dirty="0"/>
              <a:t>A-Files</a:t>
            </a:r>
          </a:p>
          <a:p>
            <a:pPr lvl="1"/>
            <a:r>
              <a:rPr lang="en-US" dirty="0"/>
              <a:t>Immigrants who arrived after April 1, 1944, or who naturalized after April 1, 1956</a:t>
            </a:r>
          </a:p>
          <a:p>
            <a:endParaRPr lang="en-US" dirty="0"/>
          </a:p>
          <a:p>
            <a:r>
              <a:rPr lang="en-US" dirty="0"/>
              <a:t>Not all immigrants will have all these files</a:t>
            </a:r>
          </a:p>
          <a:p>
            <a:pPr lvl="1"/>
            <a:r>
              <a:rPr lang="en-US" dirty="0"/>
              <a:t>will depend upon their date of entry and their efforts to naturalize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7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F739-06BA-53FD-1145-DD722F1A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Certificate Files (C-Files)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845C-C44D-E436-F682-49992253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179268" cy="43077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hlinkClick r:id="rId2"/>
              </a:rPr>
              <a:t>Naturalization Act of 1906</a:t>
            </a:r>
            <a:r>
              <a:rPr lang="en-US" dirty="0"/>
              <a:t>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Revised the </a:t>
            </a:r>
            <a:r>
              <a:rPr lang="en-US" dirty="0">
                <a:hlinkClick r:id="rId3"/>
              </a:rPr>
              <a:t>Naturalization Act of 1870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Act of 1906 created the Federal Naturalization Service and required the new agency to collect and maintain copies of all naturalization records nationwide.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Established uniform rules for citizenship and naturalization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C-Files are a product</a:t>
            </a:r>
          </a:p>
          <a:p>
            <a:pPr>
              <a:lnSpc>
                <a:spcPct val="110000"/>
              </a:lnSpc>
            </a:pPr>
            <a:r>
              <a:rPr lang="en-US" dirty="0"/>
              <a:t>The Federal Naturalization Service stored its citizenship records in C-Files. </a:t>
            </a:r>
          </a:p>
          <a:p>
            <a:pPr>
              <a:lnSpc>
                <a:spcPct val="110000"/>
              </a:lnSpc>
            </a:pPr>
            <a:r>
              <a:rPr lang="en-US" dirty="0"/>
              <a:t>Certain C-File documents are duplicated in the records of naturalization courts across the nation. Other C-File documents are unique.</a:t>
            </a:r>
          </a:p>
          <a:p>
            <a:pPr>
              <a:lnSpc>
                <a:spcPct val="110000"/>
              </a:lnSpc>
            </a:pPr>
            <a:r>
              <a:rPr lang="en-US" dirty="0">
                <a:hlinkClick r:id="rId4"/>
              </a:rPr>
              <a:t>https://www.uscis.gov/records/genealogy/historical-record-series/certificate-files-september-27-1906-march-31-1956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2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0755-0C12-BB8B-DDBE-F147EAD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Files (C-Files)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1A9-02D4-D989-EF5E-261213DD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7237"/>
            <a:ext cx="11032708" cy="4860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Document naturalizations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acquisition of United States citizenship after birth</a:t>
            </a:r>
          </a:p>
          <a:p>
            <a:pPr>
              <a:lnSpc>
                <a:spcPct val="100000"/>
              </a:lnSpc>
            </a:pPr>
            <a:r>
              <a:rPr lang="en-US" dirty="0"/>
              <a:t>C-Files contain copies of records evidencing: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Granting of naturalized U.S. citizenship by courts between from 1906 to 1956; and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Issuance of Certificates of Citizenship to those who derived or resumed U.S. citizenship.</a:t>
            </a:r>
          </a:p>
          <a:p>
            <a:pPr>
              <a:lnSpc>
                <a:spcPct val="100000"/>
              </a:lnSpc>
            </a:pPr>
            <a:r>
              <a:rPr lang="en-US" dirty="0"/>
              <a:t>Between from Sept 27, 1906 to Mar 31, 1956</a:t>
            </a:r>
          </a:p>
          <a:p>
            <a:pPr>
              <a:lnSpc>
                <a:spcPct val="100000"/>
              </a:lnSpc>
            </a:pPr>
            <a:r>
              <a:rPr lang="en-US" sz="2300" dirty="0">
                <a:hlinkClick r:id="rId2"/>
              </a:rPr>
              <a:t>https://www.uscis.gov/records/genealogy/historical-record-series/certificate-files-september-27-1906-march-31-1956</a:t>
            </a:r>
            <a:r>
              <a:rPr lang="en-US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51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29E7-8AB5-CDB1-6E0C-5864B716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C-Files – Documents - Image Gallery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B223-C305-E336-BC05-84840CF7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53" y="2185497"/>
            <a:ext cx="8340777" cy="45724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Declaration of Intention</a:t>
            </a:r>
          </a:p>
          <a:p>
            <a:pPr>
              <a:lnSpc>
                <a:spcPct val="120000"/>
              </a:lnSpc>
            </a:pPr>
            <a:r>
              <a:rPr lang="en-US" dirty="0"/>
              <a:t>Petition for Naturalization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In Leu Application</a:t>
            </a:r>
          </a:p>
          <a:p>
            <a:pPr>
              <a:lnSpc>
                <a:spcPct val="120000"/>
              </a:lnSpc>
            </a:pPr>
            <a:r>
              <a:rPr lang="en-US" dirty="0"/>
              <a:t>Request for Certificate of Arrival</a:t>
            </a:r>
          </a:p>
          <a:p>
            <a:pPr>
              <a:lnSpc>
                <a:spcPct val="120000"/>
              </a:lnSpc>
            </a:pPr>
            <a:r>
              <a:rPr lang="en-US" dirty="0"/>
              <a:t>Certificate of Admission of Alien</a:t>
            </a:r>
          </a:p>
          <a:p>
            <a:pPr>
              <a:lnSpc>
                <a:spcPct val="120000"/>
              </a:lnSpc>
            </a:pPr>
            <a:r>
              <a:rPr lang="en-US" dirty="0"/>
              <a:t>Department of Labor Correspondence</a:t>
            </a:r>
          </a:p>
          <a:p>
            <a:pPr>
              <a:lnSpc>
                <a:spcPct val="120000"/>
              </a:lnSpc>
            </a:pPr>
            <a:r>
              <a:rPr lang="en-US" dirty="0"/>
              <a:t>Enemy Alien Exception</a:t>
            </a:r>
          </a:p>
          <a:p>
            <a:pPr>
              <a:lnSpc>
                <a:spcPct val="120000"/>
              </a:lnSpc>
            </a:pPr>
            <a:r>
              <a:rPr lang="en-US" dirty="0"/>
              <a:t>C-Files for naturalizations </a:t>
            </a:r>
            <a:r>
              <a:rPr lang="en-US" dirty="0">
                <a:hlinkClick r:id="rId2"/>
              </a:rPr>
              <a:t>https://www.uscis.gov/records/genealogy/historical-record-series/c-files-image-gallery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15EED-4C2E-D0D1-6487-FC93F129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099" y="2185497"/>
            <a:ext cx="3043296" cy="2273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A134F-B35E-395D-007E-345C4AD5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098" y="4484913"/>
            <a:ext cx="3043296" cy="227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1727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9937</TotalTime>
  <Words>2403</Words>
  <Application>Microsoft Office PowerPoint</Application>
  <PresentationFormat>Widescreen</PresentationFormat>
  <Paragraphs>267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Trebuchet MS</vt:lpstr>
      <vt:lpstr>Berlin</vt:lpstr>
      <vt:lpstr>United States Citizenship and Immigration Services – Genealogy David F. Lahrmann</vt:lpstr>
      <vt:lpstr>United States Citizenship and Immigration Services</vt:lpstr>
      <vt:lpstr>Finding Information on Relatives that Immigrated to the United States</vt:lpstr>
      <vt:lpstr>Immigration and Naturalization - Changes</vt:lpstr>
      <vt:lpstr>Immigration and Naturalization – Laws</vt:lpstr>
      <vt:lpstr>Records Available &amp; What Time Periods</vt:lpstr>
      <vt:lpstr>Certificate Files (C-Files)</vt:lpstr>
      <vt:lpstr>Certificate Files (C-Files)</vt:lpstr>
      <vt:lpstr>C-Files – Documents - Image Gallery</vt:lpstr>
      <vt:lpstr>Visa Files</vt:lpstr>
      <vt:lpstr>Registry Files</vt:lpstr>
      <vt:lpstr>Alien Registration Forms (AR-2s)</vt:lpstr>
      <vt:lpstr>Alien Registration Forms (AR-2s)</vt:lpstr>
      <vt:lpstr>Alien Registration Forms (AR-2s)</vt:lpstr>
      <vt:lpstr>Alien Registration Forms (AR-2s)</vt:lpstr>
      <vt:lpstr>Alien Files (A-Files) - Background</vt:lpstr>
      <vt:lpstr>Alien Files (A-Files)  Numbered Below 8 Million</vt:lpstr>
      <vt:lpstr>Alien Files (A-Files) - Image Gallery</vt:lpstr>
      <vt:lpstr>USCIS - Potential Documents to be Found</vt:lpstr>
      <vt:lpstr>USCIS Record Search – Information Needed</vt:lpstr>
      <vt:lpstr>USCIS Genealogy - How Does the Process Work?</vt:lpstr>
      <vt:lpstr>Search Process – Index Search Request </vt:lpstr>
      <vt:lpstr>First - Index Search Request</vt:lpstr>
      <vt:lpstr>Second – Record Request with Case ID</vt:lpstr>
      <vt:lpstr>USCIS Document Delivery</vt:lpstr>
      <vt:lpstr>What you may Receive</vt:lpstr>
      <vt:lpstr>USCIS Fee Schedule</vt:lpstr>
      <vt:lpstr>USCIS - Time to Complete Request</vt:lpstr>
      <vt:lpstr>Summary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David Lahrman</cp:lastModifiedBy>
  <cp:revision>174</cp:revision>
  <dcterms:created xsi:type="dcterms:W3CDTF">2018-01-21T16:38:42Z</dcterms:created>
  <dcterms:modified xsi:type="dcterms:W3CDTF">2025-02-16T21:52:32Z</dcterms:modified>
</cp:coreProperties>
</file>