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334" r:id="rId3"/>
    <p:sldId id="300" r:id="rId4"/>
    <p:sldId id="301" r:id="rId5"/>
    <p:sldId id="309" r:id="rId6"/>
    <p:sldId id="291" r:id="rId7"/>
    <p:sldId id="298" r:id="rId8"/>
    <p:sldId id="305" r:id="rId9"/>
    <p:sldId id="307" r:id="rId10"/>
    <p:sldId id="297" r:id="rId11"/>
    <p:sldId id="304" r:id="rId12"/>
    <p:sldId id="299" r:id="rId13"/>
    <p:sldId id="302" r:id="rId14"/>
    <p:sldId id="308" r:id="rId15"/>
    <p:sldId id="306" r:id="rId16"/>
    <p:sldId id="310" r:id="rId17"/>
    <p:sldId id="315" r:id="rId18"/>
    <p:sldId id="321" r:id="rId19"/>
    <p:sldId id="292" r:id="rId20"/>
    <p:sldId id="314" r:id="rId21"/>
    <p:sldId id="311" r:id="rId22"/>
    <p:sldId id="322" r:id="rId23"/>
    <p:sldId id="316" r:id="rId24"/>
    <p:sldId id="317" r:id="rId25"/>
    <p:sldId id="318" r:id="rId26"/>
    <p:sldId id="319" r:id="rId27"/>
    <p:sldId id="320" r:id="rId28"/>
    <p:sldId id="313" r:id="rId29"/>
    <p:sldId id="312" r:id="rId30"/>
    <p:sldId id="324" r:id="rId31"/>
    <p:sldId id="323" r:id="rId32"/>
    <p:sldId id="325" r:id="rId33"/>
    <p:sldId id="336" r:id="rId34"/>
    <p:sldId id="327" r:id="rId35"/>
    <p:sldId id="329" r:id="rId36"/>
    <p:sldId id="337" r:id="rId37"/>
    <p:sldId id="335" r:id="rId38"/>
    <p:sldId id="326" r:id="rId39"/>
    <p:sldId id="328" r:id="rId40"/>
    <p:sldId id="330" r:id="rId41"/>
    <p:sldId id="338" r:id="rId42"/>
    <p:sldId id="333" r:id="rId43"/>
    <p:sldId id="29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76"/>
    <p:restoredTop sz="93041"/>
  </p:normalViewPr>
  <p:slideViewPr>
    <p:cSldViewPr snapToGrid="0" snapToObjects="1">
      <p:cViewPr varScale="1">
        <p:scale>
          <a:sx n="43" d="100"/>
          <a:sy n="43" d="100"/>
        </p:scale>
        <p:origin x="66" y="6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5/18/2025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5/18/2025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5/18/2025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5/18/2025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5/18/2025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5/18/2025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5/18/2025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5/18/2025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5/18/2025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5/18/2025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5/18/2025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5/18/2025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
        <p:nvSpPr>
          <p:cNvPr id="7" name="Content Placeholder 2">
            <a:extLst>
              <a:ext uri="{FF2B5EF4-FFF2-40B4-BE49-F238E27FC236}">
                <a16:creationId xmlns:a16="http://schemas.microsoft.com/office/drawing/2014/main" id="{9A8483B4-D9F9-B143-CFA0-665A1422EFCA}"/>
              </a:ext>
            </a:extLst>
          </p:cNvPr>
          <p:cNvSpPr>
            <a:spLocks noGrp="1"/>
          </p:cNvSpPr>
          <p:nvPr>
            <p:ph idx="1"/>
          </p:nvPr>
        </p:nvSpPr>
        <p:spPr>
          <a:xfrm>
            <a:off x="680321" y="2336873"/>
            <a:ext cx="9613861"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41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5/18/2025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5/18/2025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9" r:id="rId8"/>
    <p:sldLayoutId id="2147483656" r:id="rId9"/>
    <p:sldLayoutId id="2147483657" r:id="rId10"/>
    <p:sldLayoutId id="2147483660" r:id="rId11"/>
    <p:sldLayoutId id="2147483661" r:id="rId12"/>
    <p:sldLayoutId id="2147483666" r:id="rId13"/>
    <p:sldLayoutId id="2147483663" r:id="rId14"/>
    <p:sldLayoutId id="2147483667" r:id="rId15"/>
    <p:sldLayoutId id="2147483668" r:id="rId16"/>
    <p:sldLayoutId id="2147483658" r:id="rId17"/>
    <p:sldLayoutId id="2147483659"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hyperlink" Target="https://www.google.com/maps/place/St.+Laurentius/@52.4178181,7.8380581,17z/data=!4m15!1m8!3m7!1s0x47b76099499e6efd:0x426cf7763009390!2s49594+Alfhausen,+Germany!3b1!8m2!3d52.500317!4d7.9519799!16zL20vMGRscWx4!3m5!1s0x47b9df3707b8b793:0xc9ddb251b1963c20!8m2!3d52.4189623!4d7.8387297!16s%2Fg%2F122tp5sj?entry=ttu&amp;g_ep=EgoyMDI1MDQzMC4xIKXMDSoASAFQAw%3D%3D" TargetMode="External"/><Relationship Id="rId4" Type="http://schemas.openxmlformats.org/officeDocument/2006/relationships/hyperlink" Target="https://www.google.com/maps/place/St.+Laurentius/@52.418879,7.8383194,3a,75y,90t/data=!3m8!1e2!3m6!1sAF1QipPvvqBMQ48rMOYYMAMMEMHWa7kau7N3f5iLVNOF!2e10!3e12!6shttps:%2F%2Flh3.googleusercontent.com%2Fp%2FAF1QipPvvqBMQ48rMOYYMAMMEMHWa7kau7N3f5iLVNOF%3Dw203-h152-k-no!7i3264!8i2448!4m18!1m8!3m7!1s0x47b76099499e6efd:0x426cf7763009390!2s49594+Alfhausen,+Germany!3b1!8m2!3d52.500317!4d7.9519799!16zL20vMGRscWx4!3m8!1s0x47b9df3707b8b793:0xc9ddb251b1963c20!8m2!3d52.4189623!4d7.8387297!10e5!14m1!1BCgIgAQ!16s%2Fg%2F122tp5sj?entry=ttu&amp;g_ep=EgoyMDI1MDQzMC4xIKXMDSoASAFQAw%3D%3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maureentaylor.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familytreewebinars.com/webinar/the-latest-photo-feature-from-myheritage/" TargetMode="External"/><Relationship Id="rId2" Type="http://schemas.openxmlformats.org/officeDocument/2006/relationships/hyperlink" Target="https://familytreewebinars.com/webinar/new-breakthroughs-in-myheritages-photo-tool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3yLUvYoMUYI" TargetMode="External"/><Relationship Id="rId3" Type="http://schemas.openxmlformats.org/officeDocument/2006/relationships/hyperlink" Target="https://www.sassyjanegenealogy.com/scanners-for-genealogy-research/" TargetMode="External"/><Relationship Id="rId7" Type="http://schemas.openxmlformats.org/officeDocument/2006/relationships/hyperlink" Target="https://www.youtube.com/watch?v=9eKBkE3RWsU" TargetMode="External"/><Relationship Id="rId2" Type="http://schemas.openxmlformats.org/officeDocument/2006/relationships/hyperlink" Target="https://familytreemagazine.com/preservation/top-10-genealogy-scanning-tips/" TargetMode="External"/><Relationship Id="rId1" Type="http://schemas.openxmlformats.org/officeDocument/2006/relationships/slideLayout" Target="../slideLayouts/slideLayout2.xml"/><Relationship Id="rId6" Type="http://schemas.openxmlformats.org/officeDocument/2006/relationships/hyperlink" Target="https://www.youtube.com/watch?v=AyyenM7OcjU" TargetMode="External"/><Relationship Id="rId5" Type="http://schemas.openxmlformats.org/officeDocument/2006/relationships/hyperlink" Target="https://thefamilycurator.com/genealogy-scan-along-week-2-scan-your-photos/" TargetMode="External"/><Relationship Id="rId4" Type="http://schemas.openxmlformats.org/officeDocument/2006/relationships/hyperlink" Target="http://www.genealogyintime.com/articles/how-to-scan-old-photos-for-genealogy-research-page1.html" TargetMode="External"/><Relationship Id="rId9" Type="http://schemas.openxmlformats.org/officeDocument/2006/relationships/hyperlink" Target="https://www.youtube.com/watch?v=42gbBxBudx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242E23-9529-E643-9316-F25DB7814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00" y="2311400"/>
            <a:ext cx="10388600" cy="2235200"/>
          </a:xfrm>
          <a:prstGeom prst="rect">
            <a:avLst/>
          </a:prstGeom>
        </p:spPr>
      </p:pic>
      <p:sp>
        <p:nvSpPr>
          <p:cNvPr id="2" name="Title 1">
            <a:extLst>
              <a:ext uri="{FF2B5EF4-FFF2-40B4-BE49-F238E27FC236}">
                <a16:creationId xmlns:a16="http://schemas.microsoft.com/office/drawing/2014/main" id="{7C2630CE-D9EE-C548-8C14-073D4985013F}"/>
              </a:ext>
            </a:extLst>
          </p:cNvPr>
          <p:cNvSpPr>
            <a:spLocks noGrp="1"/>
          </p:cNvSpPr>
          <p:nvPr>
            <p:ph type="ctrTitle"/>
          </p:nvPr>
        </p:nvSpPr>
        <p:spPr>
          <a:xfrm>
            <a:off x="238540" y="4724282"/>
            <a:ext cx="11622156" cy="1504240"/>
          </a:xfrm>
        </p:spPr>
        <p:txBody>
          <a:bodyPr vert="horz"/>
          <a:lstStyle/>
          <a:p>
            <a:pPr algn="ctr"/>
            <a:r>
              <a:rPr lang="en-US" dirty="0"/>
              <a:t>Photographic Forensics</a:t>
            </a:r>
            <a:br>
              <a:rPr lang="en-US" dirty="0"/>
            </a:br>
            <a:r>
              <a:rPr lang="en-US" dirty="0"/>
              <a:t>Two Parts: Forensics and Workshop</a:t>
            </a:r>
          </a:p>
        </p:txBody>
      </p:sp>
      <p:sp>
        <p:nvSpPr>
          <p:cNvPr id="3" name="TextBox 2">
            <a:extLst>
              <a:ext uri="{FF2B5EF4-FFF2-40B4-BE49-F238E27FC236}">
                <a16:creationId xmlns:a16="http://schemas.microsoft.com/office/drawing/2014/main" id="{39932CAE-5362-B0C4-A000-C9B050D1BA70}"/>
              </a:ext>
            </a:extLst>
          </p:cNvPr>
          <p:cNvSpPr txBox="1"/>
          <p:nvPr/>
        </p:nvSpPr>
        <p:spPr>
          <a:xfrm>
            <a:off x="3915649" y="6315642"/>
            <a:ext cx="4722831" cy="369332"/>
          </a:xfrm>
          <a:prstGeom prst="rect">
            <a:avLst/>
          </a:prstGeom>
          <a:noFill/>
        </p:spPr>
        <p:txBody>
          <a:bodyPr wrap="none" rtlCol="0">
            <a:spAutoFit/>
          </a:bodyPr>
          <a:lstStyle/>
          <a:p>
            <a:r>
              <a:rPr lang="en-US" sz="1800" dirty="0"/>
              <a:t>Thomas Montgomery and David F. </a:t>
            </a:r>
            <a:r>
              <a:rPr lang="en-US" sz="1800" dirty="0" err="1"/>
              <a:t>Lahrmann</a:t>
            </a:r>
            <a:endParaRPr lang="en-US" dirty="0"/>
          </a:p>
        </p:txBody>
      </p:sp>
    </p:spTree>
    <p:extLst>
      <p:ext uri="{BB962C8B-B14F-4D97-AF65-F5344CB8AC3E}">
        <p14:creationId xmlns:p14="http://schemas.microsoft.com/office/powerpoint/2010/main" val="621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6D5A-674E-E251-4EF9-F4F36E767D53}"/>
              </a:ext>
            </a:extLst>
          </p:cNvPr>
          <p:cNvSpPr>
            <a:spLocks noGrp="1"/>
          </p:cNvSpPr>
          <p:nvPr>
            <p:ph type="title"/>
          </p:nvPr>
        </p:nvSpPr>
        <p:spPr/>
        <p:txBody>
          <a:bodyPr/>
          <a:lstStyle/>
          <a:p>
            <a:r>
              <a:rPr lang="en-US" dirty="0"/>
              <a:t>Digital File Organization &amp; Documentation</a:t>
            </a:r>
          </a:p>
        </p:txBody>
      </p:sp>
      <p:sp>
        <p:nvSpPr>
          <p:cNvPr id="3" name="Content Placeholder 2">
            <a:extLst>
              <a:ext uri="{FF2B5EF4-FFF2-40B4-BE49-F238E27FC236}">
                <a16:creationId xmlns:a16="http://schemas.microsoft.com/office/drawing/2014/main" id="{B2C9278B-C217-5929-FA5E-BCFFD8A06EAF}"/>
              </a:ext>
            </a:extLst>
          </p:cNvPr>
          <p:cNvSpPr>
            <a:spLocks noGrp="1"/>
          </p:cNvSpPr>
          <p:nvPr>
            <p:ph idx="1"/>
          </p:nvPr>
        </p:nvSpPr>
        <p:spPr>
          <a:xfrm>
            <a:off x="680321" y="2180119"/>
            <a:ext cx="9613861" cy="4333892"/>
          </a:xfrm>
        </p:spPr>
        <p:txBody>
          <a:bodyPr>
            <a:normAutofit fontScale="92500" lnSpcReduction="10000"/>
          </a:bodyPr>
          <a:lstStyle/>
          <a:p>
            <a:r>
              <a:rPr lang="en-US" dirty="0"/>
              <a:t>Important to assign clear file names</a:t>
            </a:r>
          </a:p>
          <a:p>
            <a:pPr lvl="1"/>
            <a:r>
              <a:rPr lang="en-US" dirty="0"/>
              <a:t>Necessary to be able to locate them on your computer</a:t>
            </a:r>
          </a:p>
          <a:p>
            <a:pPr lvl="1"/>
            <a:r>
              <a:rPr lang="en-US" dirty="0"/>
              <a:t>Year, Name, Event</a:t>
            </a:r>
          </a:p>
          <a:p>
            <a:pPr lvl="1"/>
            <a:r>
              <a:rPr lang="en-US" dirty="0"/>
              <a:t>1936, Smith-Jones Family, Christmas.jpg</a:t>
            </a:r>
          </a:p>
          <a:p>
            <a:endParaRPr lang="en-US" dirty="0"/>
          </a:p>
          <a:p>
            <a:r>
              <a:rPr lang="en-US" dirty="0"/>
              <a:t>Place photograph into a MS Word document</a:t>
            </a:r>
          </a:p>
          <a:p>
            <a:pPr lvl="1"/>
            <a:r>
              <a:rPr lang="en-US" dirty="0"/>
              <a:t>Document information about the photo as it is collected</a:t>
            </a:r>
          </a:p>
          <a:p>
            <a:pPr lvl="1"/>
            <a:r>
              <a:rPr lang="en-US" dirty="0"/>
              <a:t>Names, dates, locations, etc.</a:t>
            </a:r>
          </a:p>
          <a:p>
            <a:pPr lvl="2"/>
            <a:r>
              <a:rPr lang="en-US" dirty="0"/>
              <a:t>Use the same file name as the photograph file name</a:t>
            </a:r>
          </a:p>
          <a:p>
            <a:pPr lvl="2"/>
            <a:r>
              <a:rPr lang="en-US" dirty="0"/>
              <a:t>Store MS word document in the same folder as the photograph</a:t>
            </a:r>
          </a:p>
          <a:p>
            <a:pPr lvl="1"/>
            <a:r>
              <a:rPr lang="en-US" dirty="0"/>
              <a:t>For example:  </a:t>
            </a:r>
          </a:p>
          <a:p>
            <a:pPr lvl="2"/>
            <a:r>
              <a:rPr lang="en-US" dirty="0"/>
              <a:t>1936, Smith-Jones Family, Christmas.jpg for the image</a:t>
            </a:r>
          </a:p>
          <a:p>
            <a:pPr lvl="2"/>
            <a:r>
              <a:rPr lang="en-US" dirty="0"/>
              <a:t>1936, Smith-Jones Family, Christmas.docx for the MS Word document</a:t>
            </a:r>
          </a:p>
          <a:p>
            <a:pPr lvl="1"/>
            <a:endParaRPr lang="en-US" dirty="0"/>
          </a:p>
          <a:p>
            <a:endParaRPr lang="en-US" dirty="0"/>
          </a:p>
        </p:txBody>
      </p:sp>
      <p:pic>
        <p:nvPicPr>
          <p:cNvPr id="4" name="Picture 3" descr="A group of people posing for a photo&#10;&#10;Description automatically generated">
            <a:extLst>
              <a:ext uri="{FF2B5EF4-FFF2-40B4-BE49-F238E27FC236}">
                <a16:creationId xmlns:a16="http://schemas.microsoft.com/office/drawing/2014/main" id="{1F006778-6EC6-B30C-DF7D-8B5581B91FA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8074712" y="2180119"/>
            <a:ext cx="3965510" cy="2997298"/>
          </a:xfrm>
          <a:prstGeom prst="rect">
            <a:avLst/>
          </a:prstGeom>
        </p:spPr>
      </p:pic>
    </p:spTree>
    <p:extLst>
      <p:ext uri="{BB962C8B-B14F-4D97-AF65-F5344CB8AC3E}">
        <p14:creationId xmlns:p14="http://schemas.microsoft.com/office/powerpoint/2010/main" val="2251640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C1B9-E117-0717-E564-03CD897EF77C}"/>
              </a:ext>
            </a:extLst>
          </p:cNvPr>
          <p:cNvSpPr>
            <a:spLocks noGrp="1"/>
          </p:cNvSpPr>
          <p:nvPr>
            <p:ph type="title"/>
          </p:nvPr>
        </p:nvSpPr>
        <p:spPr/>
        <p:txBody>
          <a:bodyPr/>
          <a:lstStyle/>
          <a:p>
            <a:r>
              <a:rPr lang="en-US" dirty="0"/>
              <a:t>Photograph Documentation</a:t>
            </a:r>
          </a:p>
        </p:txBody>
      </p:sp>
      <p:sp>
        <p:nvSpPr>
          <p:cNvPr id="3" name="Content Placeholder 2">
            <a:extLst>
              <a:ext uri="{FF2B5EF4-FFF2-40B4-BE49-F238E27FC236}">
                <a16:creationId xmlns:a16="http://schemas.microsoft.com/office/drawing/2014/main" id="{8CE64FE8-CFC9-C3D7-B661-2C40B82661C3}"/>
              </a:ext>
            </a:extLst>
          </p:cNvPr>
          <p:cNvSpPr>
            <a:spLocks noGrp="1"/>
          </p:cNvSpPr>
          <p:nvPr>
            <p:ph idx="1"/>
          </p:nvPr>
        </p:nvSpPr>
        <p:spPr>
          <a:xfrm>
            <a:off x="680322" y="2336873"/>
            <a:ext cx="3508502" cy="3599316"/>
          </a:xfrm>
        </p:spPr>
        <p:txBody>
          <a:bodyPr/>
          <a:lstStyle/>
          <a:p>
            <a:pPr marL="0" indent="0">
              <a:buNone/>
            </a:pPr>
            <a:r>
              <a:rPr lang="en-US" dirty="0"/>
              <a:t>Note: This is a photo of the Smith Jones family taken about 1936.  Missing the names of the children except for the oldest boy.  Need to find photos with the other children to name them </a:t>
            </a:r>
          </a:p>
        </p:txBody>
      </p:sp>
      <p:pic>
        <p:nvPicPr>
          <p:cNvPr id="4" name="Picture 3" descr="A group of people posing for a photo&#10;&#10;Description automatically generated">
            <a:extLst>
              <a:ext uri="{FF2B5EF4-FFF2-40B4-BE49-F238E27FC236}">
                <a16:creationId xmlns:a16="http://schemas.microsoft.com/office/drawing/2014/main" id="{81FCDE35-ED23-BE9D-0F48-6DC501BCC40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5003634" y="2722754"/>
            <a:ext cx="3965510" cy="2997298"/>
          </a:xfrm>
          <a:prstGeom prst="rect">
            <a:avLst/>
          </a:prstGeom>
        </p:spPr>
      </p:pic>
      <p:sp>
        <p:nvSpPr>
          <p:cNvPr id="5" name="TextBox 4">
            <a:extLst>
              <a:ext uri="{FF2B5EF4-FFF2-40B4-BE49-F238E27FC236}">
                <a16:creationId xmlns:a16="http://schemas.microsoft.com/office/drawing/2014/main" id="{4F6173AB-CBB2-CB62-6604-FB45661F5897}"/>
              </a:ext>
            </a:extLst>
          </p:cNvPr>
          <p:cNvSpPr txBox="1"/>
          <p:nvPr/>
        </p:nvSpPr>
        <p:spPr>
          <a:xfrm>
            <a:off x="5383065" y="5848169"/>
            <a:ext cx="1603324" cy="369332"/>
          </a:xfrm>
          <a:prstGeom prst="rect">
            <a:avLst/>
          </a:prstGeom>
          <a:noFill/>
        </p:spPr>
        <p:txBody>
          <a:bodyPr wrap="none" rtlCol="0">
            <a:spAutoFit/>
          </a:bodyPr>
          <a:lstStyle/>
          <a:p>
            <a:r>
              <a:rPr lang="en-US" dirty="0"/>
              <a:t>Edward Smith</a:t>
            </a:r>
          </a:p>
        </p:txBody>
      </p:sp>
      <p:sp>
        <p:nvSpPr>
          <p:cNvPr id="6" name="TextBox 5">
            <a:extLst>
              <a:ext uri="{FF2B5EF4-FFF2-40B4-BE49-F238E27FC236}">
                <a16:creationId xmlns:a16="http://schemas.microsoft.com/office/drawing/2014/main" id="{B7BDA531-BA36-ACCA-794E-60925DBAA8EF}"/>
              </a:ext>
            </a:extLst>
          </p:cNvPr>
          <p:cNvSpPr txBox="1"/>
          <p:nvPr/>
        </p:nvSpPr>
        <p:spPr>
          <a:xfrm>
            <a:off x="6986389" y="5848169"/>
            <a:ext cx="1846980" cy="369332"/>
          </a:xfrm>
          <a:prstGeom prst="rect">
            <a:avLst/>
          </a:prstGeom>
          <a:noFill/>
        </p:spPr>
        <p:txBody>
          <a:bodyPr wrap="none" rtlCol="0">
            <a:spAutoFit/>
          </a:bodyPr>
          <a:lstStyle/>
          <a:p>
            <a:r>
              <a:rPr lang="en-US" dirty="0"/>
              <a:t>Samantha Jones</a:t>
            </a:r>
          </a:p>
        </p:txBody>
      </p:sp>
      <p:cxnSp>
        <p:nvCxnSpPr>
          <p:cNvPr id="8" name="Straight Arrow Connector 7">
            <a:extLst>
              <a:ext uri="{FF2B5EF4-FFF2-40B4-BE49-F238E27FC236}">
                <a16:creationId xmlns:a16="http://schemas.microsoft.com/office/drawing/2014/main" id="{0CB0293B-5A4C-FF46-BE09-E92F5203D9A6}"/>
              </a:ext>
            </a:extLst>
          </p:cNvPr>
          <p:cNvCxnSpPr/>
          <p:nvPr/>
        </p:nvCxnSpPr>
        <p:spPr>
          <a:xfrm flipV="1">
            <a:off x="5998464" y="4352544"/>
            <a:ext cx="186263" cy="1495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605C7ED-6059-6F9C-6572-EC406541B2A7}"/>
              </a:ext>
            </a:extLst>
          </p:cNvPr>
          <p:cNvCxnSpPr>
            <a:cxnSpLocks/>
          </p:cNvCxnSpPr>
          <p:nvPr/>
        </p:nvCxnSpPr>
        <p:spPr>
          <a:xfrm flipV="1">
            <a:off x="7680960" y="4415246"/>
            <a:ext cx="165600" cy="1520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8F763E-B4B5-45F8-53FD-BF21D2A30242}"/>
              </a:ext>
            </a:extLst>
          </p:cNvPr>
          <p:cNvSpPr txBox="1"/>
          <p:nvPr/>
        </p:nvSpPr>
        <p:spPr>
          <a:xfrm>
            <a:off x="6754665" y="2104698"/>
            <a:ext cx="1632178" cy="369332"/>
          </a:xfrm>
          <a:prstGeom prst="rect">
            <a:avLst/>
          </a:prstGeom>
          <a:noFill/>
        </p:spPr>
        <p:txBody>
          <a:bodyPr wrap="none" rtlCol="0">
            <a:spAutoFit/>
          </a:bodyPr>
          <a:lstStyle/>
          <a:p>
            <a:r>
              <a:rPr lang="en-US" dirty="0"/>
              <a:t>Thomas Smith</a:t>
            </a:r>
          </a:p>
        </p:txBody>
      </p:sp>
      <p:cxnSp>
        <p:nvCxnSpPr>
          <p:cNvPr id="13" name="Straight Arrow Connector 12">
            <a:extLst>
              <a:ext uri="{FF2B5EF4-FFF2-40B4-BE49-F238E27FC236}">
                <a16:creationId xmlns:a16="http://schemas.microsoft.com/office/drawing/2014/main" id="{45FF1120-EB54-B7AC-A7EE-36A0B4EF1D96}"/>
              </a:ext>
            </a:extLst>
          </p:cNvPr>
          <p:cNvCxnSpPr>
            <a:cxnSpLocks/>
            <a:stCxn id="12" idx="2"/>
          </p:cNvCxnSpPr>
          <p:nvPr/>
        </p:nvCxnSpPr>
        <p:spPr>
          <a:xfrm flipH="1">
            <a:off x="7402286" y="2474030"/>
            <a:ext cx="168468" cy="391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6C422E-E0C6-A7B4-EAC7-A2DB8D2AC902}"/>
              </a:ext>
            </a:extLst>
          </p:cNvPr>
          <p:cNvSpPr txBox="1"/>
          <p:nvPr/>
        </p:nvSpPr>
        <p:spPr>
          <a:xfrm>
            <a:off x="1297576" y="6256725"/>
            <a:ext cx="8823249" cy="369332"/>
          </a:xfrm>
          <a:prstGeom prst="rect">
            <a:avLst/>
          </a:prstGeom>
          <a:noFill/>
        </p:spPr>
        <p:txBody>
          <a:bodyPr wrap="none" rtlCol="0">
            <a:spAutoFit/>
          </a:bodyPr>
          <a:lstStyle/>
          <a:p>
            <a:r>
              <a:rPr lang="en-US" dirty="0"/>
              <a:t>The objective is to document what you know and can easily modified in the future </a:t>
            </a:r>
          </a:p>
        </p:txBody>
      </p:sp>
    </p:spTree>
    <p:extLst>
      <p:ext uri="{BB962C8B-B14F-4D97-AF65-F5344CB8AC3E}">
        <p14:creationId xmlns:p14="http://schemas.microsoft.com/office/powerpoint/2010/main" val="1689553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57D84-125A-687B-D9FA-C7A9ABDE1EFD}"/>
              </a:ext>
            </a:extLst>
          </p:cNvPr>
          <p:cNvSpPr>
            <a:spLocks noGrp="1"/>
          </p:cNvSpPr>
          <p:nvPr>
            <p:ph type="title"/>
          </p:nvPr>
        </p:nvSpPr>
        <p:spPr/>
        <p:txBody>
          <a:bodyPr/>
          <a:lstStyle/>
          <a:p>
            <a:r>
              <a:rPr lang="en-US" dirty="0"/>
              <a:t>Photographic Analysis</a:t>
            </a:r>
          </a:p>
        </p:txBody>
      </p:sp>
      <p:sp>
        <p:nvSpPr>
          <p:cNvPr id="3" name="Content Placeholder 2">
            <a:extLst>
              <a:ext uri="{FF2B5EF4-FFF2-40B4-BE49-F238E27FC236}">
                <a16:creationId xmlns:a16="http://schemas.microsoft.com/office/drawing/2014/main" id="{C92A2B01-77BA-4865-8547-84FFBD6950BA}"/>
              </a:ext>
            </a:extLst>
          </p:cNvPr>
          <p:cNvSpPr>
            <a:spLocks noGrp="1"/>
          </p:cNvSpPr>
          <p:nvPr>
            <p:ph idx="1"/>
          </p:nvPr>
        </p:nvSpPr>
        <p:spPr>
          <a:xfrm>
            <a:off x="680321" y="2037806"/>
            <a:ext cx="9613861" cy="4746171"/>
          </a:xfrm>
        </p:spPr>
        <p:txBody>
          <a:bodyPr>
            <a:normAutofit lnSpcReduction="10000"/>
          </a:bodyPr>
          <a:lstStyle/>
          <a:p>
            <a:r>
              <a:rPr lang="en-US" dirty="0"/>
              <a:t>Computer Image Viewer</a:t>
            </a:r>
          </a:p>
          <a:p>
            <a:pPr lvl="1"/>
            <a:r>
              <a:rPr lang="en-US" dirty="0"/>
              <a:t>Microsoft “Photos” – its free, can view several photographs at one time</a:t>
            </a:r>
          </a:p>
          <a:p>
            <a:pPr lvl="2"/>
            <a:r>
              <a:rPr lang="en-US" dirty="0"/>
              <a:t>Different file extensions jpg, bmp, tiff</a:t>
            </a:r>
          </a:p>
          <a:p>
            <a:pPr lvl="1"/>
            <a:r>
              <a:rPr lang="en-US" dirty="0"/>
              <a:t>Don’t worry about editing the images</a:t>
            </a:r>
          </a:p>
          <a:p>
            <a:pPr lvl="1"/>
            <a:endParaRPr lang="en-US" dirty="0"/>
          </a:p>
          <a:p>
            <a:r>
              <a:rPr lang="en-US" dirty="0"/>
              <a:t>Pay attention to the details in the photograph</a:t>
            </a:r>
          </a:p>
          <a:p>
            <a:pPr lvl="1"/>
            <a:r>
              <a:rPr lang="en-US" dirty="0"/>
              <a:t>Very important to study the image/s</a:t>
            </a:r>
          </a:p>
          <a:p>
            <a:pPr lvl="1"/>
            <a:r>
              <a:rPr lang="en-US" dirty="0"/>
              <a:t>There are many, many, clues and they will be needed</a:t>
            </a:r>
          </a:p>
          <a:p>
            <a:pPr lvl="1"/>
            <a:r>
              <a:rPr lang="en-US" dirty="0"/>
              <a:t>Will not fined or see them all at one time</a:t>
            </a:r>
          </a:p>
          <a:p>
            <a:endParaRPr lang="en-US" dirty="0"/>
          </a:p>
          <a:p>
            <a:r>
              <a:rPr lang="en-US" dirty="0"/>
              <a:t>Use computer screen to enlarge and review digital images</a:t>
            </a:r>
          </a:p>
          <a:p>
            <a:pPr lvl="1"/>
            <a:r>
              <a:rPr lang="en-US" dirty="0"/>
              <a:t>Looking for specific details</a:t>
            </a:r>
          </a:p>
          <a:p>
            <a:pPr lvl="1"/>
            <a:r>
              <a:rPr lang="en-US" dirty="0"/>
              <a:t>Look for differences and commonality in the details</a:t>
            </a:r>
          </a:p>
          <a:p>
            <a:endParaRPr lang="en-US" dirty="0"/>
          </a:p>
        </p:txBody>
      </p:sp>
      <p:pic>
        <p:nvPicPr>
          <p:cNvPr id="7" name="Picture 6" descr="A white robot with a stethoscope around his neck&#10;&#10;Description automatically generated with low confidence">
            <a:extLst>
              <a:ext uri="{FF2B5EF4-FFF2-40B4-BE49-F238E27FC236}">
                <a16:creationId xmlns:a16="http://schemas.microsoft.com/office/drawing/2014/main" id="{9C270D6D-928C-359A-CDDC-3BB3FD929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9612" y="2706143"/>
            <a:ext cx="2057400" cy="2743200"/>
          </a:xfrm>
          <a:prstGeom prst="rect">
            <a:avLst/>
          </a:prstGeom>
        </p:spPr>
      </p:pic>
    </p:spTree>
    <p:extLst>
      <p:ext uri="{BB962C8B-B14F-4D97-AF65-F5344CB8AC3E}">
        <p14:creationId xmlns:p14="http://schemas.microsoft.com/office/powerpoint/2010/main" val="4088217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0FF-5A5C-EA1A-3A17-734310D042F4}"/>
              </a:ext>
            </a:extLst>
          </p:cNvPr>
          <p:cNvSpPr>
            <a:spLocks noGrp="1"/>
          </p:cNvSpPr>
          <p:nvPr>
            <p:ph type="title"/>
          </p:nvPr>
        </p:nvSpPr>
        <p:spPr/>
        <p:txBody>
          <a:bodyPr/>
          <a:lstStyle/>
          <a:p>
            <a:r>
              <a:rPr lang="en-US" dirty="0"/>
              <a:t>Why it is Important to Digitize the Photo?</a:t>
            </a:r>
          </a:p>
        </p:txBody>
      </p:sp>
      <p:sp>
        <p:nvSpPr>
          <p:cNvPr id="3" name="Content Placeholder 2">
            <a:extLst>
              <a:ext uri="{FF2B5EF4-FFF2-40B4-BE49-F238E27FC236}">
                <a16:creationId xmlns:a16="http://schemas.microsoft.com/office/drawing/2014/main" id="{E913C858-7C96-AD33-5579-E71B52B51A6B}"/>
              </a:ext>
            </a:extLst>
          </p:cNvPr>
          <p:cNvSpPr>
            <a:spLocks noGrp="1"/>
          </p:cNvSpPr>
          <p:nvPr>
            <p:ph idx="1"/>
          </p:nvPr>
        </p:nvSpPr>
        <p:spPr>
          <a:xfrm>
            <a:off x="680321" y="2336872"/>
            <a:ext cx="9613861" cy="4137079"/>
          </a:xfrm>
        </p:spPr>
        <p:txBody>
          <a:bodyPr>
            <a:normAutofit/>
          </a:bodyPr>
          <a:lstStyle/>
          <a:p>
            <a:r>
              <a:rPr lang="en-US" sz="2800" dirty="0"/>
              <a:t>Enlarge Digital Images</a:t>
            </a:r>
          </a:p>
          <a:p>
            <a:pPr lvl="1"/>
            <a:r>
              <a:rPr lang="en-US" sz="2400" dirty="0"/>
              <a:t>Ability to observe the details in the photograph</a:t>
            </a:r>
          </a:p>
          <a:p>
            <a:pPr lvl="1"/>
            <a:r>
              <a:rPr lang="en-US" sz="2400" dirty="0"/>
              <a:t>Concentrate on specific features</a:t>
            </a:r>
          </a:p>
          <a:p>
            <a:pPr marL="0" indent="0">
              <a:buNone/>
            </a:pPr>
            <a:endParaRPr lang="en-US" sz="2800" dirty="0"/>
          </a:p>
          <a:p>
            <a:r>
              <a:rPr lang="en-US" sz="2800" dirty="0"/>
              <a:t>Compare Details </a:t>
            </a:r>
          </a:p>
          <a:p>
            <a:pPr lvl="1"/>
            <a:r>
              <a:rPr lang="en-US" sz="2400" dirty="0"/>
              <a:t>Between two or more photographs at one time</a:t>
            </a:r>
          </a:p>
          <a:p>
            <a:pPr lvl="1"/>
            <a:r>
              <a:rPr lang="en-US" sz="2400" dirty="0"/>
              <a:t>Examine a particular feature in the photographs</a:t>
            </a:r>
          </a:p>
          <a:p>
            <a:pPr lvl="1"/>
            <a:r>
              <a:rPr lang="en-US" sz="2400" dirty="0"/>
              <a:t>Make connections</a:t>
            </a:r>
          </a:p>
          <a:p>
            <a:pPr lvl="1"/>
            <a:r>
              <a:rPr lang="en-US" sz="2400" dirty="0"/>
              <a:t>Determine information needed to complete the story</a:t>
            </a:r>
          </a:p>
          <a:p>
            <a:endParaRPr lang="en-US" sz="2800" dirty="0"/>
          </a:p>
          <a:p>
            <a:endParaRPr lang="en-US" sz="2800" dirty="0"/>
          </a:p>
          <a:p>
            <a:endParaRPr lang="en-US" sz="2800" dirty="0"/>
          </a:p>
        </p:txBody>
      </p:sp>
      <p:pic>
        <p:nvPicPr>
          <p:cNvPr id="5" name="Picture 4" descr="A close-up of hands holding a computer&#10;&#10;Description automatically generated with low confidence">
            <a:extLst>
              <a:ext uri="{FF2B5EF4-FFF2-40B4-BE49-F238E27FC236}">
                <a16:creationId xmlns:a16="http://schemas.microsoft.com/office/drawing/2014/main" id="{CC97FD4A-7289-1942-D8E0-215E6755DAE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73066" y="2436067"/>
            <a:ext cx="1637306" cy="1227979"/>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830D0A5E-7987-2E08-02BB-FA3E22CC18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72016" y="4602644"/>
            <a:ext cx="2646066" cy="1661108"/>
          </a:xfrm>
          <a:prstGeom prst="rect">
            <a:avLst/>
          </a:prstGeom>
        </p:spPr>
      </p:pic>
      <p:pic>
        <p:nvPicPr>
          <p:cNvPr id="9" name="Picture 8" descr="A picture containing text, picture frame, screenshot, display&#10;&#10;Description automatically generated">
            <a:extLst>
              <a:ext uri="{FF2B5EF4-FFF2-40B4-BE49-F238E27FC236}">
                <a16:creationId xmlns:a16="http://schemas.microsoft.com/office/drawing/2014/main" id="{17B805EB-047F-6D95-D2CD-928ECE999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2016" y="2122966"/>
            <a:ext cx="2654545" cy="1854179"/>
          </a:xfrm>
          <a:prstGeom prst="rect">
            <a:avLst/>
          </a:prstGeom>
        </p:spPr>
      </p:pic>
    </p:spTree>
    <p:extLst>
      <p:ext uri="{BB962C8B-B14F-4D97-AF65-F5344CB8AC3E}">
        <p14:creationId xmlns:p14="http://schemas.microsoft.com/office/powerpoint/2010/main" val="2792101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80FC61-1508-A636-B97C-115FF73DFF72}"/>
              </a:ext>
            </a:extLst>
          </p:cNvPr>
          <p:cNvSpPr>
            <a:spLocks noGrp="1"/>
          </p:cNvSpPr>
          <p:nvPr>
            <p:ph type="title"/>
          </p:nvPr>
        </p:nvSpPr>
        <p:spPr/>
        <p:txBody>
          <a:bodyPr/>
          <a:lstStyle/>
          <a:p>
            <a:r>
              <a:rPr lang="en-US" dirty="0"/>
              <a:t>Details in the Images</a:t>
            </a:r>
          </a:p>
        </p:txBody>
      </p:sp>
      <p:sp>
        <p:nvSpPr>
          <p:cNvPr id="5" name="Content Placeholder 4">
            <a:extLst>
              <a:ext uri="{FF2B5EF4-FFF2-40B4-BE49-F238E27FC236}">
                <a16:creationId xmlns:a16="http://schemas.microsoft.com/office/drawing/2014/main" id="{58F96CDE-129B-AA12-8229-E3F73E7E3FC5}"/>
              </a:ext>
            </a:extLst>
          </p:cNvPr>
          <p:cNvSpPr>
            <a:spLocks noGrp="1"/>
          </p:cNvSpPr>
          <p:nvPr>
            <p:ph sz="half" idx="1"/>
          </p:nvPr>
        </p:nvSpPr>
        <p:spPr/>
        <p:txBody>
          <a:bodyPr/>
          <a:lstStyle/>
          <a:p>
            <a:r>
              <a:rPr lang="en-US" u="sng" dirty="0"/>
              <a:t>People Details</a:t>
            </a:r>
          </a:p>
          <a:p>
            <a:pPr lvl="1"/>
            <a:r>
              <a:rPr lang="en-US" dirty="0"/>
              <a:t>Shape, Position, Distance</a:t>
            </a:r>
          </a:p>
          <a:p>
            <a:r>
              <a:rPr lang="en-US" dirty="0"/>
              <a:t>Faces</a:t>
            </a:r>
          </a:p>
          <a:p>
            <a:pPr lvl="1"/>
            <a:r>
              <a:rPr lang="en-US" dirty="0"/>
              <a:t>Eyes, nose, lips, ears hairline, eyebrows, chin, cheeks</a:t>
            </a:r>
          </a:p>
          <a:p>
            <a:r>
              <a:rPr lang="en-US" dirty="0"/>
              <a:t>Body</a:t>
            </a:r>
          </a:p>
          <a:p>
            <a:pPr lvl="1"/>
            <a:r>
              <a:rPr lang="en-US" dirty="0"/>
              <a:t>Hands, fingers, height, body shape, neck, rings</a:t>
            </a:r>
          </a:p>
          <a:p>
            <a:r>
              <a:rPr lang="en-US" dirty="0"/>
              <a:t>Clothing</a:t>
            </a:r>
          </a:p>
        </p:txBody>
      </p:sp>
      <p:sp>
        <p:nvSpPr>
          <p:cNvPr id="6" name="Content Placeholder 5">
            <a:extLst>
              <a:ext uri="{FF2B5EF4-FFF2-40B4-BE49-F238E27FC236}">
                <a16:creationId xmlns:a16="http://schemas.microsoft.com/office/drawing/2014/main" id="{3E951B2C-25D2-C9FB-EB11-90145FFC0A0B}"/>
              </a:ext>
            </a:extLst>
          </p:cNvPr>
          <p:cNvSpPr>
            <a:spLocks noGrp="1"/>
          </p:cNvSpPr>
          <p:nvPr>
            <p:ph sz="half" idx="2"/>
          </p:nvPr>
        </p:nvSpPr>
        <p:spPr/>
        <p:txBody>
          <a:bodyPr/>
          <a:lstStyle/>
          <a:p>
            <a:r>
              <a:rPr lang="en-US" u="sng" dirty="0"/>
              <a:t>Background Details</a:t>
            </a:r>
          </a:p>
          <a:p>
            <a:pPr lvl="1"/>
            <a:r>
              <a:rPr lang="en-US" dirty="0"/>
              <a:t>And foreground details</a:t>
            </a:r>
          </a:p>
          <a:p>
            <a:r>
              <a:rPr lang="en-US" dirty="0"/>
              <a:t>Objects</a:t>
            </a:r>
          </a:p>
          <a:p>
            <a:pPr lvl="1"/>
            <a:r>
              <a:rPr lang="en-US" dirty="0"/>
              <a:t>Buildings, structures, monuments</a:t>
            </a:r>
          </a:p>
          <a:p>
            <a:pPr lvl="1"/>
            <a:endParaRPr lang="en-US" dirty="0"/>
          </a:p>
          <a:p>
            <a:r>
              <a:rPr lang="en-US" dirty="0"/>
              <a:t>Location </a:t>
            </a:r>
          </a:p>
          <a:p>
            <a:pPr lvl="1"/>
            <a:r>
              <a:rPr lang="en-US" dirty="0"/>
              <a:t>Google Maps has photographs  </a:t>
            </a:r>
          </a:p>
          <a:p>
            <a:endParaRPr lang="en-US" dirty="0"/>
          </a:p>
          <a:p>
            <a:endParaRPr lang="en-US" dirty="0"/>
          </a:p>
        </p:txBody>
      </p:sp>
      <p:sp>
        <p:nvSpPr>
          <p:cNvPr id="11" name="TextBox 10">
            <a:extLst>
              <a:ext uri="{FF2B5EF4-FFF2-40B4-BE49-F238E27FC236}">
                <a16:creationId xmlns:a16="http://schemas.microsoft.com/office/drawing/2014/main" id="{8A6C172E-E287-C2F0-F93B-CB67ADD868C3}"/>
              </a:ext>
            </a:extLst>
          </p:cNvPr>
          <p:cNvSpPr txBox="1"/>
          <p:nvPr/>
        </p:nvSpPr>
        <p:spPr>
          <a:xfrm>
            <a:off x="2664823" y="6208063"/>
            <a:ext cx="6481261" cy="461665"/>
          </a:xfrm>
          <a:prstGeom prst="rect">
            <a:avLst/>
          </a:prstGeom>
          <a:noFill/>
        </p:spPr>
        <p:txBody>
          <a:bodyPr wrap="none" rtlCol="0">
            <a:spAutoFit/>
          </a:bodyPr>
          <a:lstStyle/>
          <a:p>
            <a:r>
              <a:rPr lang="en-US" sz="2400" dirty="0"/>
              <a:t>Objective: Identify Who, What, When, Where</a:t>
            </a:r>
          </a:p>
        </p:txBody>
      </p:sp>
    </p:spTree>
    <p:extLst>
      <p:ext uri="{BB962C8B-B14F-4D97-AF65-F5344CB8AC3E}">
        <p14:creationId xmlns:p14="http://schemas.microsoft.com/office/powerpoint/2010/main" val="1073898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E15F1-7D69-ED49-2E0D-1D1CC961F891}"/>
              </a:ext>
            </a:extLst>
          </p:cNvPr>
          <p:cNvSpPr>
            <a:spLocks noGrp="1"/>
          </p:cNvSpPr>
          <p:nvPr>
            <p:ph type="title"/>
          </p:nvPr>
        </p:nvSpPr>
        <p:spPr/>
        <p:txBody>
          <a:bodyPr/>
          <a:lstStyle/>
          <a:p>
            <a:r>
              <a:rPr lang="en-US" dirty="0"/>
              <a:t>Details - People</a:t>
            </a:r>
          </a:p>
        </p:txBody>
      </p:sp>
      <p:pic>
        <p:nvPicPr>
          <p:cNvPr id="9" name="Content Placeholder 8">
            <a:extLst>
              <a:ext uri="{FF2B5EF4-FFF2-40B4-BE49-F238E27FC236}">
                <a16:creationId xmlns:a16="http://schemas.microsoft.com/office/drawing/2014/main" id="{772CE4ED-A552-06C6-2B9F-BA39199443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4493" y="2715768"/>
            <a:ext cx="2809372" cy="3054462"/>
          </a:xfrm>
        </p:spPr>
      </p:pic>
      <p:pic>
        <p:nvPicPr>
          <p:cNvPr id="5" name="Picture 4">
            <a:extLst>
              <a:ext uri="{FF2B5EF4-FFF2-40B4-BE49-F238E27FC236}">
                <a16:creationId xmlns:a16="http://schemas.microsoft.com/office/drawing/2014/main" id="{0468B1DF-308E-5D5F-5A5D-29DE7F09610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198" r="5179"/>
          <a:stretch/>
        </p:blipFill>
        <p:spPr>
          <a:xfrm>
            <a:off x="94775" y="2715768"/>
            <a:ext cx="2720275" cy="3054462"/>
          </a:xfrm>
          <a:prstGeom prst="rect">
            <a:avLst/>
          </a:prstGeom>
        </p:spPr>
      </p:pic>
      <p:pic>
        <p:nvPicPr>
          <p:cNvPr id="7" name="Picture 6">
            <a:extLst>
              <a:ext uri="{FF2B5EF4-FFF2-40B4-BE49-F238E27FC236}">
                <a16:creationId xmlns:a16="http://schemas.microsoft.com/office/drawing/2014/main" id="{B4E989CF-ACBF-969F-B4B2-725A32F08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9634" y="2715768"/>
            <a:ext cx="2720275" cy="3054462"/>
          </a:xfrm>
          <a:prstGeom prst="rect">
            <a:avLst/>
          </a:prstGeom>
        </p:spPr>
      </p:pic>
      <p:pic>
        <p:nvPicPr>
          <p:cNvPr id="11" name="Picture 10">
            <a:extLst>
              <a:ext uri="{FF2B5EF4-FFF2-40B4-BE49-F238E27FC236}">
                <a16:creationId xmlns:a16="http://schemas.microsoft.com/office/drawing/2014/main" id="{B85B44E5-6340-307A-0296-4198407646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448" y="2715768"/>
            <a:ext cx="2915777" cy="3054462"/>
          </a:xfrm>
          <a:prstGeom prst="rect">
            <a:avLst/>
          </a:prstGeom>
        </p:spPr>
      </p:pic>
      <p:sp>
        <p:nvSpPr>
          <p:cNvPr id="12" name="TextBox 11">
            <a:extLst>
              <a:ext uri="{FF2B5EF4-FFF2-40B4-BE49-F238E27FC236}">
                <a16:creationId xmlns:a16="http://schemas.microsoft.com/office/drawing/2014/main" id="{D61B1578-3A0F-471D-F0A5-3F9345761B71}"/>
              </a:ext>
            </a:extLst>
          </p:cNvPr>
          <p:cNvSpPr txBox="1"/>
          <p:nvPr/>
        </p:nvSpPr>
        <p:spPr>
          <a:xfrm>
            <a:off x="680321" y="2176272"/>
            <a:ext cx="4297971" cy="369332"/>
          </a:xfrm>
          <a:prstGeom prst="rect">
            <a:avLst/>
          </a:prstGeom>
          <a:noFill/>
        </p:spPr>
        <p:txBody>
          <a:bodyPr wrap="none" rtlCol="0">
            <a:spAutoFit/>
          </a:bodyPr>
          <a:lstStyle/>
          <a:p>
            <a:r>
              <a:rPr lang="en-US" dirty="0"/>
              <a:t>Are these images of the same woman?</a:t>
            </a:r>
          </a:p>
        </p:txBody>
      </p:sp>
      <p:sp>
        <p:nvSpPr>
          <p:cNvPr id="3" name="TextBox 2">
            <a:extLst>
              <a:ext uri="{FF2B5EF4-FFF2-40B4-BE49-F238E27FC236}">
                <a16:creationId xmlns:a16="http://schemas.microsoft.com/office/drawing/2014/main" id="{EF650E1C-965F-B49C-9975-76AF834A2B97}"/>
              </a:ext>
            </a:extLst>
          </p:cNvPr>
          <p:cNvSpPr txBox="1"/>
          <p:nvPr/>
        </p:nvSpPr>
        <p:spPr>
          <a:xfrm>
            <a:off x="680321" y="6104772"/>
            <a:ext cx="3563796" cy="369332"/>
          </a:xfrm>
          <a:prstGeom prst="rect">
            <a:avLst/>
          </a:prstGeom>
          <a:noFill/>
        </p:spPr>
        <p:txBody>
          <a:bodyPr wrap="none" rtlCol="0">
            <a:spAutoFit/>
          </a:bodyPr>
          <a:lstStyle/>
          <a:p>
            <a:r>
              <a:rPr lang="en-US" dirty="0"/>
              <a:t>Look for details to differentiate!</a:t>
            </a:r>
          </a:p>
        </p:txBody>
      </p:sp>
    </p:spTree>
    <p:extLst>
      <p:ext uri="{BB962C8B-B14F-4D97-AF65-F5344CB8AC3E}">
        <p14:creationId xmlns:p14="http://schemas.microsoft.com/office/powerpoint/2010/main" val="1818292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603E-72E9-D453-5D72-DAD910897C9D}"/>
              </a:ext>
            </a:extLst>
          </p:cNvPr>
          <p:cNvSpPr>
            <a:spLocks noGrp="1"/>
          </p:cNvSpPr>
          <p:nvPr>
            <p:ph type="title"/>
          </p:nvPr>
        </p:nvSpPr>
        <p:spPr/>
        <p:txBody>
          <a:bodyPr/>
          <a:lstStyle/>
          <a:p>
            <a:r>
              <a:rPr lang="en-US" dirty="0"/>
              <a:t>People Facts</a:t>
            </a:r>
          </a:p>
        </p:txBody>
      </p:sp>
      <p:sp>
        <p:nvSpPr>
          <p:cNvPr id="3" name="Content Placeholder 2">
            <a:extLst>
              <a:ext uri="{FF2B5EF4-FFF2-40B4-BE49-F238E27FC236}">
                <a16:creationId xmlns:a16="http://schemas.microsoft.com/office/drawing/2014/main" id="{791A8F13-0640-094E-21EA-7BEAB8D2D2C9}"/>
              </a:ext>
            </a:extLst>
          </p:cNvPr>
          <p:cNvSpPr>
            <a:spLocks noGrp="1"/>
          </p:cNvSpPr>
          <p:nvPr>
            <p:ph sz="half" idx="1"/>
          </p:nvPr>
        </p:nvSpPr>
        <p:spPr/>
        <p:txBody>
          <a:bodyPr>
            <a:normAutofit/>
          </a:bodyPr>
          <a:lstStyle/>
          <a:p>
            <a:r>
              <a:rPr lang="en-US" dirty="0"/>
              <a:t>Birth certificates</a:t>
            </a:r>
          </a:p>
          <a:p>
            <a:r>
              <a:rPr lang="en-US" dirty="0"/>
              <a:t>Baptism documents</a:t>
            </a:r>
          </a:p>
          <a:p>
            <a:r>
              <a:rPr lang="en-US" dirty="0"/>
              <a:t>Marriage records</a:t>
            </a:r>
          </a:p>
          <a:p>
            <a:r>
              <a:rPr lang="en-US" dirty="0"/>
              <a:t>Divorce records</a:t>
            </a:r>
          </a:p>
          <a:p>
            <a:r>
              <a:rPr lang="en-US" dirty="0"/>
              <a:t>Death certificates</a:t>
            </a:r>
          </a:p>
          <a:p>
            <a:r>
              <a:rPr lang="en-US" dirty="0"/>
              <a:t>Burial records</a:t>
            </a:r>
          </a:p>
          <a:p>
            <a:r>
              <a:rPr lang="en-US" dirty="0"/>
              <a:t>Naturalization records</a:t>
            </a:r>
          </a:p>
          <a:p>
            <a:endParaRPr lang="en-US" dirty="0"/>
          </a:p>
        </p:txBody>
      </p:sp>
      <p:sp>
        <p:nvSpPr>
          <p:cNvPr id="4" name="Content Placeholder 3">
            <a:extLst>
              <a:ext uri="{FF2B5EF4-FFF2-40B4-BE49-F238E27FC236}">
                <a16:creationId xmlns:a16="http://schemas.microsoft.com/office/drawing/2014/main" id="{14048E6D-BBCE-5395-A499-87613D7B802C}"/>
              </a:ext>
            </a:extLst>
          </p:cNvPr>
          <p:cNvSpPr>
            <a:spLocks noGrp="1"/>
          </p:cNvSpPr>
          <p:nvPr>
            <p:ph sz="half" idx="2"/>
          </p:nvPr>
        </p:nvSpPr>
        <p:spPr/>
        <p:txBody>
          <a:bodyPr>
            <a:normAutofit/>
          </a:bodyPr>
          <a:lstStyle/>
          <a:p>
            <a:r>
              <a:rPr lang="en-US" dirty="0"/>
              <a:t>Property records</a:t>
            </a:r>
          </a:p>
          <a:p>
            <a:r>
              <a:rPr lang="en-US" dirty="0"/>
              <a:t>Passenger lists</a:t>
            </a:r>
          </a:p>
          <a:p>
            <a:r>
              <a:rPr lang="en-US" dirty="0"/>
              <a:t>Wills</a:t>
            </a:r>
          </a:p>
          <a:p>
            <a:endParaRPr lang="en-US" dirty="0"/>
          </a:p>
          <a:p>
            <a:endParaRPr lang="en-US" dirty="0"/>
          </a:p>
          <a:p>
            <a:r>
              <a:rPr lang="en-US" dirty="0"/>
              <a:t>These documents will be used to help identify people and date a photograph</a:t>
            </a:r>
          </a:p>
        </p:txBody>
      </p:sp>
      <p:sp>
        <p:nvSpPr>
          <p:cNvPr id="5" name="TextBox 4">
            <a:extLst>
              <a:ext uri="{FF2B5EF4-FFF2-40B4-BE49-F238E27FC236}">
                <a16:creationId xmlns:a16="http://schemas.microsoft.com/office/drawing/2014/main" id="{0B1B7350-B695-854D-21A4-D82466B093F0}"/>
              </a:ext>
            </a:extLst>
          </p:cNvPr>
          <p:cNvSpPr txBox="1"/>
          <p:nvPr/>
        </p:nvSpPr>
        <p:spPr>
          <a:xfrm>
            <a:off x="2664823" y="6208063"/>
            <a:ext cx="6481261" cy="461665"/>
          </a:xfrm>
          <a:prstGeom prst="rect">
            <a:avLst/>
          </a:prstGeom>
          <a:noFill/>
        </p:spPr>
        <p:txBody>
          <a:bodyPr wrap="none" rtlCol="0">
            <a:spAutoFit/>
          </a:bodyPr>
          <a:lstStyle/>
          <a:p>
            <a:r>
              <a:rPr lang="en-US" sz="2400" dirty="0"/>
              <a:t>Objective: Identify Who, What, When, Where</a:t>
            </a:r>
          </a:p>
        </p:txBody>
      </p:sp>
    </p:spTree>
    <p:extLst>
      <p:ext uri="{BB962C8B-B14F-4D97-AF65-F5344CB8AC3E}">
        <p14:creationId xmlns:p14="http://schemas.microsoft.com/office/powerpoint/2010/main" val="4289181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B31C9-9858-B14C-06CE-1E274346D71E}"/>
              </a:ext>
            </a:extLst>
          </p:cNvPr>
          <p:cNvSpPr>
            <a:spLocks noGrp="1"/>
          </p:cNvSpPr>
          <p:nvPr>
            <p:ph type="title"/>
          </p:nvPr>
        </p:nvSpPr>
        <p:spPr/>
        <p:txBody>
          <a:bodyPr/>
          <a:lstStyle/>
          <a:p>
            <a:r>
              <a:rPr lang="en-US" dirty="0"/>
              <a:t>Family Photos - Examples</a:t>
            </a:r>
          </a:p>
        </p:txBody>
      </p:sp>
      <p:pic>
        <p:nvPicPr>
          <p:cNvPr id="5" name="Content Placeholder 4" descr="A group of people posing for a photo&#10;&#10;Description automatically generated">
            <a:extLst>
              <a:ext uri="{FF2B5EF4-FFF2-40B4-BE49-F238E27FC236}">
                <a16:creationId xmlns:a16="http://schemas.microsoft.com/office/drawing/2014/main" id="{BFD72A31-0469-F8E2-5678-380B286783A8}"/>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53517" y="2100295"/>
            <a:ext cx="2112010" cy="2923540"/>
          </a:xfrm>
        </p:spPr>
      </p:pic>
      <p:pic>
        <p:nvPicPr>
          <p:cNvPr id="7" name="Picture 6" descr="A group of people posing for a photo&#10;&#10;Description automatically generated">
            <a:extLst>
              <a:ext uri="{FF2B5EF4-FFF2-40B4-BE49-F238E27FC236}">
                <a16:creationId xmlns:a16="http://schemas.microsoft.com/office/drawing/2014/main" id="{BFD774B9-5C5B-9217-6E12-9BB6F0D888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42565" y="2100295"/>
            <a:ext cx="3245662" cy="2026321"/>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31A03D76-E38B-7E1D-F046-6B14165A30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65265" y="2100294"/>
            <a:ext cx="3265522" cy="2026321"/>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654D5BB6-20BA-C0CE-0BE8-7ADFDA9CE4C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6716" y="4511903"/>
            <a:ext cx="3245662" cy="2079304"/>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055652D8-E1AF-AE1B-920B-6D019037EA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16358" y="2149615"/>
            <a:ext cx="2172639" cy="2923540"/>
          </a:xfrm>
          <a:prstGeom prst="rect">
            <a:avLst/>
          </a:prstGeom>
        </p:spPr>
      </p:pic>
      <p:sp>
        <p:nvSpPr>
          <p:cNvPr id="6" name="TextBox 5">
            <a:extLst>
              <a:ext uri="{FF2B5EF4-FFF2-40B4-BE49-F238E27FC236}">
                <a16:creationId xmlns:a16="http://schemas.microsoft.com/office/drawing/2014/main" id="{52B8850E-DDDA-53AB-88C5-3BC65986C646}"/>
              </a:ext>
            </a:extLst>
          </p:cNvPr>
          <p:cNvSpPr txBox="1"/>
          <p:nvPr/>
        </p:nvSpPr>
        <p:spPr>
          <a:xfrm>
            <a:off x="474986" y="5263534"/>
            <a:ext cx="4181081" cy="646331"/>
          </a:xfrm>
          <a:prstGeom prst="rect">
            <a:avLst/>
          </a:prstGeom>
          <a:noFill/>
        </p:spPr>
        <p:txBody>
          <a:bodyPr wrap="none" rtlCol="0">
            <a:spAutoFit/>
          </a:bodyPr>
          <a:lstStyle/>
          <a:p>
            <a:r>
              <a:rPr lang="en-US" dirty="0"/>
              <a:t>First Step,</a:t>
            </a:r>
          </a:p>
          <a:p>
            <a:r>
              <a:rPr lang="en-US" dirty="0"/>
              <a:t>Take a guess at Who, When and Where</a:t>
            </a:r>
          </a:p>
        </p:txBody>
      </p:sp>
      <p:sp>
        <p:nvSpPr>
          <p:cNvPr id="3" name="TextBox 2">
            <a:extLst>
              <a:ext uri="{FF2B5EF4-FFF2-40B4-BE49-F238E27FC236}">
                <a16:creationId xmlns:a16="http://schemas.microsoft.com/office/drawing/2014/main" id="{8BDD45DB-E956-0251-A94B-9837AF634DCB}"/>
              </a:ext>
            </a:extLst>
          </p:cNvPr>
          <p:cNvSpPr txBox="1"/>
          <p:nvPr/>
        </p:nvSpPr>
        <p:spPr>
          <a:xfrm>
            <a:off x="8837737" y="5458440"/>
            <a:ext cx="3245662" cy="923330"/>
          </a:xfrm>
          <a:prstGeom prst="rect">
            <a:avLst/>
          </a:prstGeom>
          <a:noFill/>
        </p:spPr>
        <p:txBody>
          <a:bodyPr wrap="square" rtlCol="0">
            <a:spAutoFit/>
          </a:bodyPr>
          <a:lstStyle/>
          <a:p>
            <a:r>
              <a:rPr lang="en-US" dirty="0"/>
              <a:t>These photographs are all related.  One person is in all of them</a:t>
            </a:r>
          </a:p>
        </p:txBody>
      </p:sp>
    </p:spTree>
    <p:extLst>
      <p:ext uri="{BB962C8B-B14F-4D97-AF65-F5344CB8AC3E}">
        <p14:creationId xmlns:p14="http://schemas.microsoft.com/office/powerpoint/2010/main" val="2853479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A0356-1EE3-38C3-0495-C6A5F657EC58}"/>
            </a:ext>
          </a:extLst>
        </p:cNvPr>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2193AD9E-6EC7-62E6-49EA-3F6C756A3F2F}"/>
              </a:ext>
            </a:extLst>
          </p:cNvPr>
          <p:cNvPicPr>
            <a:picLocks noChangeAspect="1"/>
          </p:cNvPicPr>
          <p:nvPr/>
        </p:nvPicPr>
        <p:blipFill rotWithShape="1">
          <a:blip r:embed="rId2">
            <a:extLst>
              <a:ext uri="{28A0092B-C50C-407E-A947-70E740481C1C}">
                <a14:useLocalDpi xmlns:a14="http://schemas.microsoft.com/office/drawing/2010/main" val="0"/>
              </a:ext>
            </a:extLst>
          </a:blip>
          <a:srcRect l="6403" t="6632" r="8023" b="8080"/>
          <a:stretch/>
        </p:blipFill>
        <p:spPr>
          <a:xfrm>
            <a:off x="618565" y="753034"/>
            <a:ext cx="4132730" cy="5701554"/>
          </a:xfrm>
          <a:prstGeom prst="rect">
            <a:avLst/>
          </a:prstGeom>
        </p:spPr>
      </p:pic>
      <p:sp>
        <p:nvSpPr>
          <p:cNvPr id="3" name="Content Placeholder 2">
            <a:extLst>
              <a:ext uri="{FF2B5EF4-FFF2-40B4-BE49-F238E27FC236}">
                <a16:creationId xmlns:a16="http://schemas.microsoft.com/office/drawing/2014/main" id="{D58C082B-09CF-37B6-6A98-CA31E8ADB0EF}"/>
              </a:ext>
            </a:extLst>
          </p:cNvPr>
          <p:cNvSpPr>
            <a:spLocks noGrp="1"/>
          </p:cNvSpPr>
          <p:nvPr>
            <p:ph idx="1"/>
          </p:nvPr>
        </p:nvSpPr>
        <p:spPr>
          <a:xfrm>
            <a:off x="5171010" y="246888"/>
            <a:ext cx="5821040" cy="6364224"/>
          </a:xfrm>
        </p:spPr>
        <p:txBody>
          <a:bodyPr>
            <a:normAutofit fontScale="85000" lnSpcReduction="10000"/>
          </a:bodyPr>
          <a:lstStyle/>
          <a:p>
            <a:r>
              <a:rPr lang="en-US" sz="2800" dirty="0"/>
              <a:t>Initial guesses</a:t>
            </a:r>
          </a:p>
          <a:p>
            <a:pPr lvl="1"/>
            <a:r>
              <a:rPr lang="en-US" sz="2400" dirty="0"/>
              <a:t>Couple married </a:t>
            </a:r>
            <a:r>
              <a:rPr lang="en-US" sz="2400" dirty="0" err="1"/>
              <a:t>abt</a:t>
            </a:r>
            <a:r>
              <a:rPr lang="en-US" sz="2400" dirty="0"/>
              <a:t> 1924</a:t>
            </a:r>
          </a:p>
          <a:p>
            <a:pPr lvl="1"/>
            <a:r>
              <a:rPr lang="en-US" sz="2200" dirty="0"/>
              <a:t>Who</a:t>
            </a:r>
          </a:p>
          <a:p>
            <a:pPr lvl="2"/>
            <a:r>
              <a:rPr lang="en-US" sz="2000" dirty="0"/>
              <a:t>Woman on far-right Elisabeth Pohlmann</a:t>
            </a:r>
          </a:p>
          <a:p>
            <a:pPr lvl="2"/>
            <a:r>
              <a:rPr lang="en-US" sz="2000" dirty="0"/>
              <a:t>Woman sitting is Maria Pohlmann</a:t>
            </a:r>
          </a:p>
          <a:p>
            <a:pPr lvl="2"/>
            <a:r>
              <a:rPr lang="en-US" sz="2000" dirty="0"/>
              <a:t>Children?</a:t>
            </a:r>
          </a:p>
          <a:p>
            <a:pPr lvl="2"/>
            <a:r>
              <a:rPr lang="en-US" sz="2000" dirty="0"/>
              <a:t>Man standing on right maybe August Grote?</a:t>
            </a:r>
            <a:endParaRPr lang="en-US" sz="2800" dirty="0"/>
          </a:p>
          <a:p>
            <a:pPr lvl="1"/>
            <a:r>
              <a:rPr lang="en-US" sz="2200" dirty="0"/>
              <a:t>What</a:t>
            </a:r>
          </a:p>
          <a:p>
            <a:pPr lvl="2"/>
            <a:r>
              <a:rPr lang="en-US" sz="2000" dirty="0"/>
              <a:t>Birthday, Easter?</a:t>
            </a:r>
          </a:p>
          <a:p>
            <a:pPr lvl="1"/>
            <a:r>
              <a:rPr lang="en-US" sz="2400" dirty="0"/>
              <a:t>When</a:t>
            </a:r>
          </a:p>
          <a:p>
            <a:pPr lvl="2"/>
            <a:r>
              <a:rPr lang="en-US" sz="2200" dirty="0"/>
              <a:t>Abt 1932</a:t>
            </a:r>
          </a:p>
          <a:p>
            <a:pPr lvl="1"/>
            <a:r>
              <a:rPr lang="en-US" sz="2200" dirty="0"/>
              <a:t>Where </a:t>
            </a:r>
          </a:p>
          <a:p>
            <a:pPr lvl="2"/>
            <a:r>
              <a:rPr lang="en-US" sz="2000" dirty="0"/>
              <a:t>?, Germany</a:t>
            </a:r>
          </a:p>
          <a:p>
            <a:r>
              <a:rPr lang="en-US" sz="2800" dirty="0"/>
              <a:t>Estimate Photo Date</a:t>
            </a:r>
          </a:p>
          <a:p>
            <a:pPr lvl="1"/>
            <a:r>
              <a:rPr lang="en-US" sz="2400" dirty="0"/>
              <a:t>Late Summer of 1930 maybe 1932</a:t>
            </a:r>
          </a:p>
          <a:p>
            <a:endParaRPr lang="en-US" sz="2800" dirty="0"/>
          </a:p>
          <a:p>
            <a:r>
              <a:rPr lang="en-US" sz="2800" dirty="0"/>
              <a:t>Passenger list for Elisabeth Pohlmann says she returned in Sept 1932</a:t>
            </a:r>
          </a:p>
          <a:p>
            <a:pPr lvl="1"/>
            <a:r>
              <a:rPr lang="en-US" sz="2400" dirty="0"/>
              <a:t>Lady on far right</a:t>
            </a:r>
          </a:p>
          <a:p>
            <a:pPr lvl="1"/>
            <a:r>
              <a:rPr lang="en-US" sz="2400" dirty="0"/>
              <a:t>Lived in United States</a:t>
            </a:r>
          </a:p>
          <a:p>
            <a:pPr lvl="1"/>
            <a:endParaRPr lang="en-US" sz="2400" dirty="0"/>
          </a:p>
        </p:txBody>
      </p:sp>
    </p:spTree>
    <p:extLst>
      <p:ext uri="{BB962C8B-B14F-4D97-AF65-F5344CB8AC3E}">
        <p14:creationId xmlns:p14="http://schemas.microsoft.com/office/powerpoint/2010/main" val="3047831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314097-EFE5-21FB-CFD2-E482F4DEE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540" y="2073792"/>
            <a:ext cx="6464300" cy="4030980"/>
          </a:xfrm>
          <a:prstGeom prst="rect">
            <a:avLst/>
          </a:prstGeom>
        </p:spPr>
      </p:pic>
      <p:pic>
        <p:nvPicPr>
          <p:cNvPr id="7" name="Picture 6" descr="A picture containing text, whiteboard&#10;&#10;Description automatically generated">
            <a:extLst>
              <a:ext uri="{FF2B5EF4-FFF2-40B4-BE49-F238E27FC236}">
                <a16:creationId xmlns:a16="http://schemas.microsoft.com/office/drawing/2014/main" id="{7A0D3CE2-9795-2602-D920-8A5D0C53CF5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49077" y="2288154"/>
            <a:ext cx="4471862" cy="2998481"/>
          </a:xfrm>
          <a:prstGeom prst="rect">
            <a:avLst/>
          </a:prstGeom>
        </p:spPr>
      </p:pic>
      <p:sp>
        <p:nvSpPr>
          <p:cNvPr id="4" name="Title 3">
            <a:extLst>
              <a:ext uri="{FF2B5EF4-FFF2-40B4-BE49-F238E27FC236}">
                <a16:creationId xmlns:a16="http://schemas.microsoft.com/office/drawing/2014/main" id="{7FE67F66-36BB-16D0-6D06-6E1844AD0398}"/>
              </a:ext>
            </a:extLst>
          </p:cNvPr>
          <p:cNvSpPr>
            <a:spLocks noGrp="1"/>
          </p:cNvSpPr>
          <p:nvPr>
            <p:ph type="title"/>
          </p:nvPr>
        </p:nvSpPr>
        <p:spPr/>
        <p:txBody>
          <a:bodyPr/>
          <a:lstStyle/>
          <a:p>
            <a:r>
              <a:rPr lang="en-US" dirty="0"/>
              <a:t>Scan Front and Back of Photos</a:t>
            </a:r>
          </a:p>
        </p:txBody>
      </p:sp>
      <p:sp>
        <p:nvSpPr>
          <p:cNvPr id="2" name="Content Placeholder 1">
            <a:extLst>
              <a:ext uri="{FF2B5EF4-FFF2-40B4-BE49-F238E27FC236}">
                <a16:creationId xmlns:a16="http://schemas.microsoft.com/office/drawing/2014/main" id="{04C4A46A-8796-4B08-B08D-CB2B3A7B1A53}"/>
              </a:ext>
            </a:extLst>
          </p:cNvPr>
          <p:cNvSpPr>
            <a:spLocks noGrp="1"/>
          </p:cNvSpPr>
          <p:nvPr>
            <p:ph idx="4294967295"/>
          </p:nvPr>
        </p:nvSpPr>
        <p:spPr>
          <a:xfrm>
            <a:off x="7515225" y="5341938"/>
            <a:ext cx="4676775" cy="968375"/>
          </a:xfrm>
        </p:spPr>
        <p:txBody>
          <a:bodyPr/>
          <a:lstStyle/>
          <a:p>
            <a:r>
              <a:rPr lang="en-US" dirty="0"/>
              <a:t>Family Photograph with names on the back</a:t>
            </a:r>
          </a:p>
        </p:txBody>
      </p:sp>
    </p:spTree>
    <p:extLst>
      <p:ext uri="{BB962C8B-B14F-4D97-AF65-F5344CB8AC3E}">
        <p14:creationId xmlns:p14="http://schemas.microsoft.com/office/powerpoint/2010/main" val="2971708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AC0B3-B768-DC36-A6FA-E0C3C2E5A44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896AE5B-F82F-497F-5B58-79FE514ED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00" y="2311400"/>
            <a:ext cx="10388600" cy="2235200"/>
          </a:xfrm>
          <a:prstGeom prst="rect">
            <a:avLst/>
          </a:prstGeom>
        </p:spPr>
      </p:pic>
      <p:sp>
        <p:nvSpPr>
          <p:cNvPr id="2" name="Title 1">
            <a:extLst>
              <a:ext uri="{FF2B5EF4-FFF2-40B4-BE49-F238E27FC236}">
                <a16:creationId xmlns:a16="http://schemas.microsoft.com/office/drawing/2014/main" id="{9E138908-8F47-8032-38BF-2649DC940474}"/>
              </a:ext>
            </a:extLst>
          </p:cNvPr>
          <p:cNvSpPr>
            <a:spLocks noGrp="1"/>
          </p:cNvSpPr>
          <p:nvPr>
            <p:ph type="ctrTitle"/>
          </p:nvPr>
        </p:nvSpPr>
        <p:spPr>
          <a:xfrm>
            <a:off x="238540" y="4724282"/>
            <a:ext cx="11622156" cy="1504240"/>
          </a:xfrm>
        </p:spPr>
        <p:txBody>
          <a:bodyPr vert="horz"/>
          <a:lstStyle/>
          <a:p>
            <a:pPr algn="ctr"/>
            <a:r>
              <a:rPr lang="en-US" dirty="0"/>
              <a:t>Photographic Forensics</a:t>
            </a:r>
            <a:br>
              <a:rPr lang="en-US" dirty="0"/>
            </a:br>
            <a:r>
              <a:rPr lang="en-US" dirty="0"/>
              <a:t>Identifying People and Dates</a:t>
            </a:r>
          </a:p>
        </p:txBody>
      </p:sp>
      <p:sp>
        <p:nvSpPr>
          <p:cNvPr id="3" name="TextBox 2">
            <a:extLst>
              <a:ext uri="{FF2B5EF4-FFF2-40B4-BE49-F238E27FC236}">
                <a16:creationId xmlns:a16="http://schemas.microsoft.com/office/drawing/2014/main" id="{21A10999-4AEE-A31B-EB72-31D2E47D81F6}"/>
              </a:ext>
            </a:extLst>
          </p:cNvPr>
          <p:cNvSpPr txBox="1"/>
          <p:nvPr/>
        </p:nvSpPr>
        <p:spPr>
          <a:xfrm>
            <a:off x="4772297" y="6329345"/>
            <a:ext cx="2761140" cy="369332"/>
          </a:xfrm>
          <a:prstGeom prst="rect">
            <a:avLst/>
          </a:prstGeom>
          <a:noFill/>
        </p:spPr>
        <p:txBody>
          <a:bodyPr wrap="none" rtlCol="0">
            <a:spAutoFit/>
          </a:bodyPr>
          <a:lstStyle/>
          <a:p>
            <a:r>
              <a:rPr lang="en-US" sz="1800" dirty="0"/>
              <a:t>Part 1 David F. </a:t>
            </a:r>
            <a:r>
              <a:rPr lang="en-US" sz="1800" dirty="0" err="1"/>
              <a:t>Lahrmann</a:t>
            </a:r>
            <a:endParaRPr lang="en-US" dirty="0"/>
          </a:p>
        </p:txBody>
      </p:sp>
    </p:spTree>
    <p:extLst>
      <p:ext uri="{BB962C8B-B14F-4D97-AF65-F5344CB8AC3E}">
        <p14:creationId xmlns:p14="http://schemas.microsoft.com/office/powerpoint/2010/main" val="147939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BDEC6-652F-BB87-8192-6E91C499440F}"/>
              </a:ext>
            </a:extLst>
          </p:cNvPr>
          <p:cNvSpPr>
            <a:spLocks noGrp="1"/>
          </p:cNvSpPr>
          <p:nvPr>
            <p:ph type="title"/>
          </p:nvPr>
        </p:nvSpPr>
        <p:spPr/>
        <p:txBody>
          <a:bodyPr/>
          <a:lstStyle/>
          <a:p>
            <a:r>
              <a:rPr lang="en-US" dirty="0"/>
              <a:t>Details – Background &amp; Foreground</a:t>
            </a:r>
          </a:p>
        </p:txBody>
      </p:sp>
      <p:pic>
        <p:nvPicPr>
          <p:cNvPr id="4" name="Picture 3">
            <a:extLst>
              <a:ext uri="{FF2B5EF4-FFF2-40B4-BE49-F238E27FC236}">
                <a16:creationId xmlns:a16="http://schemas.microsoft.com/office/drawing/2014/main" id="{B54585FC-6A7F-7FB9-6763-75359AC0E5D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855" y="2049027"/>
            <a:ext cx="6475730" cy="4055745"/>
          </a:xfrm>
          <a:prstGeom prst="rect">
            <a:avLst/>
          </a:prstGeom>
          <a:noFill/>
          <a:ln>
            <a:noFill/>
          </a:ln>
        </p:spPr>
      </p:pic>
      <p:sp>
        <p:nvSpPr>
          <p:cNvPr id="7" name="TextBox 6">
            <a:extLst>
              <a:ext uri="{FF2B5EF4-FFF2-40B4-BE49-F238E27FC236}">
                <a16:creationId xmlns:a16="http://schemas.microsoft.com/office/drawing/2014/main" id="{0FE428A9-B7B4-CF1C-B37C-B5BA54055E80}"/>
              </a:ext>
            </a:extLst>
          </p:cNvPr>
          <p:cNvSpPr txBox="1"/>
          <p:nvPr/>
        </p:nvSpPr>
        <p:spPr>
          <a:xfrm>
            <a:off x="2735334" y="5508944"/>
            <a:ext cx="2749855" cy="369332"/>
          </a:xfrm>
          <a:prstGeom prst="rect">
            <a:avLst/>
          </a:prstGeom>
          <a:noFill/>
        </p:spPr>
        <p:txBody>
          <a:bodyPr wrap="none" rtlCol="0">
            <a:spAutoFit/>
          </a:bodyPr>
          <a:lstStyle/>
          <a:p>
            <a:r>
              <a:rPr lang="en-US" dirty="0"/>
              <a:t>1920s Family Photograph</a:t>
            </a:r>
          </a:p>
        </p:txBody>
      </p:sp>
      <p:sp>
        <p:nvSpPr>
          <p:cNvPr id="3" name="TextBox 2">
            <a:extLst>
              <a:ext uri="{FF2B5EF4-FFF2-40B4-BE49-F238E27FC236}">
                <a16:creationId xmlns:a16="http://schemas.microsoft.com/office/drawing/2014/main" id="{8B896055-C72C-6358-402F-E5BB18F622D1}"/>
              </a:ext>
            </a:extLst>
          </p:cNvPr>
          <p:cNvSpPr txBox="1"/>
          <p:nvPr/>
        </p:nvSpPr>
        <p:spPr>
          <a:xfrm>
            <a:off x="582923" y="6295550"/>
            <a:ext cx="4421403" cy="400110"/>
          </a:xfrm>
          <a:prstGeom prst="rect">
            <a:avLst/>
          </a:prstGeom>
          <a:noFill/>
        </p:spPr>
        <p:txBody>
          <a:bodyPr wrap="none" rtlCol="0">
            <a:spAutoFit/>
          </a:bodyPr>
          <a:lstStyle/>
          <a:p>
            <a:r>
              <a:rPr lang="en-US" sz="2000" dirty="0"/>
              <a:t>Look for details to Identify Locations</a:t>
            </a:r>
          </a:p>
        </p:txBody>
      </p:sp>
      <p:sp>
        <p:nvSpPr>
          <p:cNvPr id="9" name="Content Placeholder 8">
            <a:extLst>
              <a:ext uri="{FF2B5EF4-FFF2-40B4-BE49-F238E27FC236}">
                <a16:creationId xmlns:a16="http://schemas.microsoft.com/office/drawing/2014/main" id="{0570A071-6104-2A9E-9B99-3EC979A13614}"/>
              </a:ext>
            </a:extLst>
          </p:cNvPr>
          <p:cNvSpPr>
            <a:spLocks noGrp="1"/>
          </p:cNvSpPr>
          <p:nvPr>
            <p:ph idx="1"/>
          </p:nvPr>
        </p:nvSpPr>
        <p:spPr>
          <a:xfrm>
            <a:off x="6871063" y="2336873"/>
            <a:ext cx="5084082" cy="3599316"/>
          </a:xfrm>
        </p:spPr>
        <p:txBody>
          <a:bodyPr>
            <a:normAutofit fontScale="92500" lnSpcReduction="10000"/>
          </a:bodyPr>
          <a:lstStyle/>
          <a:p>
            <a:r>
              <a:rPr lang="en-US" dirty="0"/>
              <a:t>Wedding Photo</a:t>
            </a:r>
          </a:p>
          <a:p>
            <a:pPr lvl="1"/>
            <a:r>
              <a:rPr lang="en-US" dirty="0"/>
              <a:t>Estimated the date was 1924</a:t>
            </a:r>
          </a:p>
          <a:p>
            <a:pPr lvl="1"/>
            <a:r>
              <a:rPr lang="en-US" dirty="0"/>
              <a:t>Location in Germany</a:t>
            </a:r>
          </a:p>
          <a:p>
            <a:endParaRPr lang="en-US" dirty="0"/>
          </a:p>
          <a:p>
            <a:r>
              <a:rPr lang="en-US" dirty="0"/>
              <a:t>Look for details </a:t>
            </a:r>
          </a:p>
          <a:p>
            <a:pPr lvl="1"/>
            <a:r>
              <a:rPr lang="en-US" dirty="0"/>
              <a:t>Beyond the people</a:t>
            </a:r>
          </a:p>
          <a:p>
            <a:r>
              <a:rPr lang="en-US" dirty="0"/>
              <a:t>What is in the foreground?</a:t>
            </a:r>
          </a:p>
          <a:p>
            <a:r>
              <a:rPr lang="en-US" dirty="0"/>
              <a:t>What is in the background?</a:t>
            </a:r>
          </a:p>
          <a:p>
            <a:r>
              <a:rPr lang="en-US" dirty="0"/>
              <a:t>Want to identify the location the photographs were taken</a:t>
            </a:r>
          </a:p>
        </p:txBody>
      </p:sp>
    </p:spTree>
    <p:extLst>
      <p:ext uri="{BB962C8B-B14F-4D97-AF65-F5344CB8AC3E}">
        <p14:creationId xmlns:p14="http://schemas.microsoft.com/office/powerpoint/2010/main" val="2934897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BDEC6-652F-BB87-8192-6E91C499440F}"/>
              </a:ext>
            </a:extLst>
          </p:cNvPr>
          <p:cNvSpPr>
            <a:spLocks noGrp="1"/>
          </p:cNvSpPr>
          <p:nvPr>
            <p:ph type="title"/>
          </p:nvPr>
        </p:nvSpPr>
        <p:spPr/>
        <p:txBody>
          <a:bodyPr/>
          <a:lstStyle/>
          <a:p>
            <a:r>
              <a:rPr lang="en-US" dirty="0"/>
              <a:t>Details – Background &amp; Foreground</a:t>
            </a:r>
          </a:p>
        </p:txBody>
      </p:sp>
      <p:pic>
        <p:nvPicPr>
          <p:cNvPr id="4" name="Picture 3">
            <a:extLst>
              <a:ext uri="{FF2B5EF4-FFF2-40B4-BE49-F238E27FC236}">
                <a16:creationId xmlns:a16="http://schemas.microsoft.com/office/drawing/2014/main" id="{B54585FC-6A7F-7FB9-6763-75359AC0E5D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855" y="2049027"/>
            <a:ext cx="6475730" cy="4055745"/>
          </a:xfrm>
          <a:prstGeom prst="rect">
            <a:avLst/>
          </a:prstGeom>
          <a:noFill/>
          <a:ln>
            <a:noFill/>
          </a:ln>
        </p:spPr>
      </p:pic>
      <p:pic>
        <p:nvPicPr>
          <p:cNvPr id="5" name="Content Placeholder 4" descr="A brick building with a door&#10;&#10;Description automatically generated with low confidence">
            <a:extLst>
              <a:ext uri="{FF2B5EF4-FFF2-40B4-BE49-F238E27FC236}">
                <a16:creationId xmlns:a16="http://schemas.microsoft.com/office/drawing/2014/main" id="{C971C8D4-16D1-6855-E206-C828D6172D3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61423" y="2928983"/>
            <a:ext cx="6403004" cy="3598863"/>
          </a:xfrm>
          <a:prstGeom prst="rect">
            <a:avLst/>
          </a:prstGeom>
          <a:noFill/>
          <a:ln>
            <a:noFill/>
          </a:ln>
        </p:spPr>
      </p:pic>
      <p:sp>
        <p:nvSpPr>
          <p:cNvPr id="6" name="TextBox 5">
            <a:extLst>
              <a:ext uri="{FF2B5EF4-FFF2-40B4-BE49-F238E27FC236}">
                <a16:creationId xmlns:a16="http://schemas.microsoft.com/office/drawing/2014/main" id="{D6D5ED75-E837-CB65-0231-45062CE4CA75}"/>
              </a:ext>
            </a:extLst>
          </p:cNvPr>
          <p:cNvSpPr txBox="1"/>
          <p:nvPr/>
        </p:nvSpPr>
        <p:spPr>
          <a:xfrm>
            <a:off x="7911409" y="5424157"/>
            <a:ext cx="4043736" cy="923330"/>
          </a:xfrm>
          <a:prstGeom prst="rect">
            <a:avLst/>
          </a:prstGeom>
          <a:noFill/>
        </p:spPr>
        <p:txBody>
          <a:bodyPr wrap="none" rtlCol="0">
            <a:spAutoFit/>
          </a:bodyPr>
          <a:lstStyle/>
          <a:p>
            <a:r>
              <a:rPr lang="en-US" dirty="0"/>
              <a:t>Recent </a:t>
            </a:r>
            <a:r>
              <a:rPr lang="en-US" dirty="0">
                <a:hlinkClick r:id="rId4"/>
              </a:rPr>
              <a:t>Photograph</a:t>
            </a:r>
            <a:r>
              <a:rPr lang="en-US" dirty="0"/>
              <a:t> from Google Maps</a:t>
            </a:r>
          </a:p>
          <a:p>
            <a:r>
              <a:rPr lang="en-US" dirty="0">
                <a:hlinkClick r:id="rId5"/>
              </a:rPr>
              <a:t>St. Laurentius Church </a:t>
            </a:r>
            <a:r>
              <a:rPr lang="en-US" dirty="0"/>
              <a:t>in </a:t>
            </a:r>
          </a:p>
          <a:p>
            <a:r>
              <a:rPr lang="en-US" dirty="0" err="1"/>
              <a:t>Neuenkirchen</a:t>
            </a:r>
            <a:r>
              <a:rPr lang="en-US" dirty="0"/>
              <a:t> (</a:t>
            </a:r>
            <a:r>
              <a:rPr lang="en-US" dirty="0" err="1"/>
              <a:t>Hülsen</a:t>
            </a:r>
            <a:r>
              <a:rPr lang="en-US" dirty="0"/>
              <a:t>), Germany</a:t>
            </a:r>
          </a:p>
        </p:txBody>
      </p:sp>
      <p:sp>
        <p:nvSpPr>
          <p:cNvPr id="7" name="TextBox 6">
            <a:extLst>
              <a:ext uri="{FF2B5EF4-FFF2-40B4-BE49-F238E27FC236}">
                <a16:creationId xmlns:a16="http://schemas.microsoft.com/office/drawing/2014/main" id="{0FE428A9-B7B4-CF1C-B37C-B5BA54055E80}"/>
              </a:ext>
            </a:extLst>
          </p:cNvPr>
          <p:cNvSpPr txBox="1"/>
          <p:nvPr/>
        </p:nvSpPr>
        <p:spPr>
          <a:xfrm>
            <a:off x="2735334" y="5508944"/>
            <a:ext cx="2749855" cy="369332"/>
          </a:xfrm>
          <a:prstGeom prst="rect">
            <a:avLst/>
          </a:prstGeom>
          <a:noFill/>
        </p:spPr>
        <p:txBody>
          <a:bodyPr wrap="none" rtlCol="0">
            <a:spAutoFit/>
          </a:bodyPr>
          <a:lstStyle/>
          <a:p>
            <a:r>
              <a:rPr lang="en-US" dirty="0"/>
              <a:t>1920s Family Photograph</a:t>
            </a:r>
          </a:p>
        </p:txBody>
      </p:sp>
      <p:sp>
        <p:nvSpPr>
          <p:cNvPr id="8" name="Oval 7">
            <a:extLst>
              <a:ext uri="{FF2B5EF4-FFF2-40B4-BE49-F238E27FC236}">
                <a16:creationId xmlns:a16="http://schemas.microsoft.com/office/drawing/2014/main" id="{5CFCCF11-4F20-17D2-BF38-4214BE9B32AB}"/>
              </a:ext>
            </a:extLst>
          </p:cNvPr>
          <p:cNvSpPr/>
          <p:nvPr/>
        </p:nvSpPr>
        <p:spPr>
          <a:xfrm>
            <a:off x="1140823" y="2623066"/>
            <a:ext cx="322217" cy="3059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969CBB0-89A0-2C17-1195-F4508C01F1BB}"/>
              </a:ext>
            </a:extLst>
          </p:cNvPr>
          <p:cNvSpPr/>
          <p:nvPr/>
        </p:nvSpPr>
        <p:spPr>
          <a:xfrm>
            <a:off x="6668704" y="3880395"/>
            <a:ext cx="322217" cy="3059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2639795-130F-8540-E492-6394DB1E7F0C}"/>
              </a:ext>
            </a:extLst>
          </p:cNvPr>
          <p:cNvSpPr/>
          <p:nvPr/>
        </p:nvSpPr>
        <p:spPr>
          <a:xfrm>
            <a:off x="5789815" y="4186312"/>
            <a:ext cx="322217" cy="30591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D0C6486-93D1-DD1C-A3BE-256ED054580C}"/>
              </a:ext>
            </a:extLst>
          </p:cNvPr>
          <p:cNvSpPr/>
          <p:nvPr/>
        </p:nvSpPr>
        <p:spPr>
          <a:xfrm>
            <a:off x="5162972" y="2285441"/>
            <a:ext cx="322217" cy="30591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DDA510-8B23-9FC5-436C-C4908EBE7D46}"/>
              </a:ext>
            </a:extLst>
          </p:cNvPr>
          <p:cNvSpPr/>
          <p:nvPr/>
        </p:nvSpPr>
        <p:spPr>
          <a:xfrm>
            <a:off x="10910968" y="3667761"/>
            <a:ext cx="322217" cy="30591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F2F46C-5E7A-75BB-6B78-CECA955BEF3A}"/>
              </a:ext>
            </a:extLst>
          </p:cNvPr>
          <p:cNvSpPr/>
          <p:nvPr/>
        </p:nvSpPr>
        <p:spPr>
          <a:xfrm>
            <a:off x="8966086" y="3770982"/>
            <a:ext cx="322217" cy="30591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BFD9EF6-00B7-782D-D727-F212F7278933}"/>
              </a:ext>
            </a:extLst>
          </p:cNvPr>
          <p:cNvSpPr/>
          <p:nvPr/>
        </p:nvSpPr>
        <p:spPr>
          <a:xfrm>
            <a:off x="3172213" y="2446768"/>
            <a:ext cx="322217" cy="30591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80E496-589F-1023-A86A-FAF6AD8F4946}"/>
              </a:ext>
            </a:extLst>
          </p:cNvPr>
          <p:cNvSpPr/>
          <p:nvPr/>
        </p:nvSpPr>
        <p:spPr>
          <a:xfrm>
            <a:off x="510504" y="2928983"/>
            <a:ext cx="322217" cy="30591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2F2781E-EDA6-F3D5-D014-CDFFCD02ECA4}"/>
              </a:ext>
            </a:extLst>
          </p:cNvPr>
          <p:cNvCxnSpPr>
            <a:cxnSpLocks/>
            <a:stCxn id="16" idx="6"/>
            <a:endCxn id="11" idx="2"/>
          </p:cNvCxnSpPr>
          <p:nvPr/>
        </p:nvCxnSpPr>
        <p:spPr>
          <a:xfrm>
            <a:off x="832721" y="3081942"/>
            <a:ext cx="4957094" cy="125732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155B33-C3DB-D886-4834-6B831BC3C949}"/>
              </a:ext>
            </a:extLst>
          </p:cNvPr>
          <p:cNvCxnSpPr>
            <a:cxnSpLocks/>
            <a:stCxn id="15" idx="6"/>
            <a:endCxn id="14" idx="2"/>
          </p:cNvCxnSpPr>
          <p:nvPr/>
        </p:nvCxnSpPr>
        <p:spPr>
          <a:xfrm>
            <a:off x="3494430" y="2599727"/>
            <a:ext cx="5471656" cy="132421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A72BDF7-F354-53E2-39D0-D9886475365B}"/>
              </a:ext>
            </a:extLst>
          </p:cNvPr>
          <p:cNvCxnSpPr>
            <a:cxnSpLocks/>
            <a:stCxn id="8" idx="6"/>
            <a:endCxn id="9" idx="2"/>
          </p:cNvCxnSpPr>
          <p:nvPr/>
        </p:nvCxnSpPr>
        <p:spPr>
          <a:xfrm>
            <a:off x="1463040" y="2776025"/>
            <a:ext cx="5205664" cy="12573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494407-5EC0-F401-63C4-54B23DB95902}"/>
              </a:ext>
            </a:extLst>
          </p:cNvPr>
          <p:cNvCxnSpPr>
            <a:cxnSpLocks/>
            <a:stCxn id="12" idx="6"/>
            <a:endCxn id="13" idx="2"/>
          </p:cNvCxnSpPr>
          <p:nvPr/>
        </p:nvCxnSpPr>
        <p:spPr>
          <a:xfrm>
            <a:off x="5485189" y="2438400"/>
            <a:ext cx="5425779" cy="138232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B896055-C72C-6358-402F-E5BB18F622D1}"/>
              </a:ext>
            </a:extLst>
          </p:cNvPr>
          <p:cNvSpPr txBox="1"/>
          <p:nvPr/>
        </p:nvSpPr>
        <p:spPr>
          <a:xfrm>
            <a:off x="582923" y="6295550"/>
            <a:ext cx="4421403" cy="400110"/>
          </a:xfrm>
          <a:prstGeom prst="rect">
            <a:avLst/>
          </a:prstGeom>
          <a:noFill/>
        </p:spPr>
        <p:txBody>
          <a:bodyPr wrap="none" rtlCol="0">
            <a:spAutoFit/>
          </a:bodyPr>
          <a:lstStyle/>
          <a:p>
            <a:r>
              <a:rPr lang="en-US" sz="2000" dirty="0"/>
              <a:t>Look for details to Identify Locations</a:t>
            </a:r>
          </a:p>
        </p:txBody>
      </p:sp>
    </p:spTree>
    <p:extLst>
      <p:ext uri="{BB962C8B-B14F-4D97-AF65-F5344CB8AC3E}">
        <p14:creationId xmlns:p14="http://schemas.microsoft.com/office/powerpoint/2010/main" val="392786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2F8AD-6976-B11B-52A0-19ECE614B531}"/>
            </a:ext>
          </a:extLst>
        </p:cNvPr>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87F5194B-1870-90EB-1314-99D4D0B173D9}"/>
              </a:ext>
            </a:extLst>
          </p:cNvPr>
          <p:cNvPicPr>
            <a:picLocks noChangeAspect="1"/>
          </p:cNvPicPr>
          <p:nvPr/>
        </p:nvPicPr>
        <p:blipFill rotWithShape="1">
          <a:blip r:embed="rId2">
            <a:extLst>
              <a:ext uri="{28A0092B-C50C-407E-A947-70E740481C1C}">
                <a14:useLocalDpi xmlns:a14="http://schemas.microsoft.com/office/drawing/2010/main" val="0"/>
              </a:ext>
            </a:extLst>
          </a:blip>
          <a:srcRect l="6403" t="6632" r="8023" b="8080"/>
          <a:stretch/>
        </p:blipFill>
        <p:spPr>
          <a:xfrm>
            <a:off x="618565" y="753034"/>
            <a:ext cx="4132730" cy="5701554"/>
          </a:xfrm>
          <a:prstGeom prst="rect">
            <a:avLst/>
          </a:prstGeom>
        </p:spPr>
      </p:pic>
      <p:sp>
        <p:nvSpPr>
          <p:cNvPr id="3" name="Content Placeholder 2">
            <a:extLst>
              <a:ext uri="{FF2B5EF4-FFF2-40B4-BE49-F238E27FC236}">
                <a16:creationId xmlns:a16="http://schemas.microsoft.com/office/drawing/2014/main" id="{1F118C5C-D9AD-353A-9883-3ECF35BC0CB7}"/>
              </a:ext>
            </a:extLst>
          </p:cNvPr>
          <p:cNvSpPr>
            <a:spLocks noGrp="1"/>
          </p:cNvSpPr>
          <p:nvPr>
            <p:ph idx="1"/>
          </p:nvPr>
        </p:nvSpPr>
        <p:spPr>
          <a:xfrm>
            <a:off x="5565647" y="246888"/>
            <a:ext cx="5084424" cy="6364224"/>
          </a:xfrm>
        </p:spPr>
        <p:txBody>
          <a:bodyPr>
            <a:normAutofit/>
          </a:bodyPr>
          <a:lstStyle/>
          <a:p>
            <a:r>
              <a:rPr lang="en-US" sz="2800" dirty="0"/>
              <a:t>Family Photograph Taken</a:t>
            </a:r>
          </a:p>
          <a:p>
            <a:pPr lvl="1"/>
            <a:r>
              <a:rPr lang="en-US" sz="2400" dirty="0"/>
              <a:t>After 30 Sept 1937</a:t>
            </a:r>
          </a:p>
          <a:p>
            <a:pPr lvl="2"/>
            <a:r>
              <a:rPr lang="en-US" sz="2200" dirty="0"/>
              <a:t>Birth of Youngest person in the photo</a:t>
            </a:r>
          </a:p>
          <a:p>
            <a:pPr lvl="2"/>
            <a:r>
              <a:rPr lang="en-US" sz="2200" dirty="0"/>
              <a:t>Klemens appears to be </a:t>
            </a:r>
            <a:r>
              <a:rPr lang="en-US" sz="2200" dirty="0" err="1"/>
              <a:t>abt</a:t>
            </a:r>
            <a:r>
              <a:rPr lang="en-US" sz="2200" dirty="0"/>
              <a:t> 12  months old</a:t>
            </a:r>
          </a:p>
          <a:p>
            <a:pPr lvl="1"/>
            <a:r>
              <a:rPr lang="en-US" sz="2400" dirty="0"/>
              <a:t>Before 27 Nov 1939</a:t>
            </a:r>
          </a:p>
          <a:p>
            <a:pPr lvl="2"/>
            <a:r>
              <a:rPr lang="en-US" sz="2200" dirty="0"/>
              <a:t>Maria Anna Pohlmann dies </a:t>
            </a:r>
          </a:p>
          <a:p>
            <a:pPr lvl="1"/>
            <a:r>
              <a:rPr lang="en-US" sz="2400" dirty="0"/>
              <a:t>Marriage 19 Nov 1929 </a:t>
            </a:r>
          </a:p>
          <a:p>
            <a:pPr lvl="2"/>
            <a:r>
              <a:rPr lang="en-US" sz="2200" dirty="0"/>
              <a:t>Adolf Vorm Brocke and Maria Katharina Pohlmann </a:t>
            </a:r>
          </a:p>
          <a:p>
            <a:r>
              <a:rPr lang="en-US" sz="2800" dirty="0"/>
              <a:t>Estimate Photo Date</a:t>
            </a:r>
          </a:p>
          <a:p>
            <a:pPr lvl="1"/>
            <a:r>
              <a:rPr lang="en-US" sz="2400" dirty="0"/>
              <a:t>Summer of 1938</a:t>
            </a:r>
          </a:p>
          <a:p>
            <a:r>
              <a:rPr lang="en-US" sz="2800" dirty="0"/>
              <a:t>The journey to identify family members, date, and location took ~6 years</a:t>
            </a:r>
          </a:p>
          <a:p>
            <a:endParaRPr lang="en-US" sz="2800" dirty="0"/>
          </a:p>
        </p:txBody>
      </p:sp>
      <p:sp>
        <p:nvSpPr>
          <p:cNvPr id="14" name="Text Box 11">
            <a:extLst>
              <a:ext uri="{FF2B5EF4-FFF2-40B4-BE49-F238E27FC236}">
                <a16:creationId xmlns:a16="http://schemas.microsoft.com/office/drawing/2014/main" id="{D10860F7-56E6-DD02-9A28-F3CD251EB1CB}"/>
              </a:ext>
            </a:extLst>
          </p:cNvPr>
          <p:cNvSpPr txBox="1">
            <a:spLocks noChangeArrowheads="1"/>
          </p:cNvSpPr>
          <p:nvPr/>
        </p:nvSpPr>
        <p:spPr bwMode="auto">
          <a:xfrm>
            <a:off x="2946048" y="499669"/>
            <a:ext cx="834390" cy="5994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Aft>
                <a:spcPts val="800"/>
              </a:spcAft>
            </a:pPr>
            <a:r>
              <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Gerhard Heinrich Pohlmann</a:t>
            </a:r>
          </a:p>
        </p:txBody>
      </p:sp>
      <p:sp>
        <p:nvSpPr>
          <p:cNvPr id="15" name="Text Box 10">
            <a:extLst>
              <a:ext uri="{FF2B5EF4-FFF2-40B4-BE49-F238E27FC236}">
                <a16:creationId xmlns:a16="http://schemas.microsoft.com/office/drawing/2014/main" id="{1EAEDC43-D5FE-AF02-AC16-ED1DD81619C9}"/>
              </a:ext>
            </a:extLst>
          </p:cNvPr>
          <p:cNvSpPr txBox="1">
            <a:spLocks noChangeArrowheads="1"/>
          </p:cNvSpPr>
          <p:nvPr/>
        </p:nvSpPr>
        <p:spPr bwMode="auto">
          <a:xfrm>
            <a:off x="846103" y="438709"/>
            <a:ext cx="897890" cy="6286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Aft>
                <a:spcPts val="800"/>
              </a:spcAft>
            </a:pPr>
            <a:r>
              <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Heinrich Aldof Vorm-Brocke</a:t>
            </a:r>
          </a:p>
        </p:txBody>
      </p:sp>
      <p:sp>
        <p:nvSpPr>
          <p:cNvPr id="16" name="Text Box 9">
            <a:extLst>
              <a:ext uri="{FF2B5EF4-FFF2-40B4-BE49-F238E27FC236}">
                <a16:creationId xmlns:a16="http://schemas.microsoft.com/office/drawing/2014/main" id="{16A5195B-B67C-6DA8-4CF5-5F0D2EFE0A99}"/>
              </a:ext>
            </a:extLst>
          </p:cNvPr>
          <p:cNvSpPr txBox="1">
            <a:spLocks noChangeArrowheads="1"/>
          </p:cNvSpPr>
          <p:nvPr/>
        </p:nvSpPr>
        <p:spPr bwMode="auto">
          <a:xfrm>
            <a:off x="1914173" y="463474"/>
            <a:ext cx="866140" cy="6280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Aft>
                <a:spcPts val="800"/>
              </a:spcAft>
            </a:pPr>
            <a:r>
              <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Klemens Josef Vorm-Brocke </a:t>
            </a:r>
          </a:p>
        </p:txBody>
      </p:sp>
      <p:sp>
        <p:nvSpPr>
          <p:cNvPr id="17" name="Text Box 6">
            <a:extLst>
              <a:ext uri="{FF2B5EF4-FFF2-40B4-BE49-F238E27FC236}">
                <a16:creationId xmlns:a16="http://schemas.microsoft.com/office/drawing/2014/main" id="{5407CE60-C787-EEAF-E73A-5DFA157C8F6B}"/>
              </a:ext>
            </a:extLst>
          </p:cNvPr>
          <p:cNvSpPr txBox="1">
            <a:spLocks noChangeArrowheads="1"/>
          </p:cNvSpPr>
          <p:nvPr/>
        </p:nvSpPr>
        <p:spPr bwMode="auto">
          <a:xfrm>
            <a:off x="4651375" y="3192513"/>
            <a:ext cx="975360" cy="6870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Aft>
                <a:spcPts val="800"/>
              </a:spcAft>
            </a:pPr>
            <a:r>
              <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Agnes Gertrude Vorm-Brocke</a:t>
            </a:r>
          </a:p>
        </p:txBody>
      </p:sp>
      <p:sp>
        <p:nvSpPr>
          <p:cNvPr id="18" name="Text Box 13">
            <a:extLst>
              <a:ext uri="{FF2B5EF4-FFF2-40B4-BE49-F238E27FC236}">
                <a16:creationId xmlns:a16="http://schemas.microsoft.com/office/drawing/2014/main" id="{8DCC9108-F8BB-1D12-6281-38F6AD779D43}"/>
              </a:ext>
            </a:extLst>
          </p:cNvPr>
          <p:cNvSpPr txBox="1">
            <a:spLocks noChangeArrowheads="1"/>
          </p:cNvSpPr>
          <p:nvPr/>
        </p:nvSpPr>
        <p:spPr bwMode="auto">
          <a:xfrm>
            <a:off x="4651375" y="4385043"/>
            <a:ext cx="906780" cy="6578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Aft>
                <a:spcPts val="800"/>
              </a:spcAft>
            </a:pPr>
            <a:r>
              <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Gerhard Aldof Vorm-Brocke</a:t>
            </a:r>
          </a:p>
        </p:txBody>
      </p:sp>
      <p:sp>
        <p:nvSpPr>
          <p:cNvPr id="19" name="Text Box 12">
            <a:extLst>
              <a:ext uri="{FF2B5EF4-FFF2-40B4-BE49-F238E27FC236}">
                <a16:creationId xmlns:a16="http://schemas.microsoft.com/office/drawing/2014/main" id="{25ECA5FD-55C2-8910-87B5-A973B97F5D7C}"/>
              </a:ext>
            </a:extLst>
          </p:cNvPr>
          <p:cNvSpPr txBox="1">
            <a:spLocks noChangeArrowheads="1"/>
          </p:cNvSpPr>
          <p:nvPr/>
        </p:nvSpPr>
        <p:spPr bwMode="auto">
          <a:xfrm>
            <a:off x="4614545" y="1641843"/>
            <a:ext cx="890270" cy="6578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Aft>
                <a:spcPts val="800"/>
              </a:spcAft>
            </a:pPr>
            <a:r>
              <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Maria Bernardine Lohmann</a:t>
            </a:r>
          </a:p>
        </p:txBody>
      </p:sp>
      <p:sp>
        <p:nvSpPr>
          <p:cNvPr id="20" name="Text Box 8">
            <a:extLst>
              <a:ext uri="{FF2B5EF4-FFF2-40B4-BE49-F238E27FC236}">
                <a16:creationId xmlns:a16="http://schemas.microsoft.com/office/drawing/2014/main" id="{855C4F4C-D99A-CE68-8DCB-749BFD74BF53}"/>
              </a:ext>
            </a:extLst>
          </p:cNvPr>
          <p:cNvSpPr txBox="1">
            <a:spLocks noChangeArrowheads="1"/>
          </p:cNvSpPr>
          <p:nvPr/>
        </p:nvSpPr>
        <p:spPr bwMode="auto">
          <a:xfrm>
            <a:off x="0" y="3301140"/>
            <a:ext cx="929640" cy="10020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Bernadine Maria Anna “Anni” Vorm-Brocke</a:t>
            </a:r>
          </a:p>
        </p:txBody>
      </p:sp>
      <p:sp>
        <p:nvSpPr>
          <p:cNvPr id="21" name="Text Box 5">
            <a:extLst>
              <a:ext uri="{FF2B5EF4-FFF2-40B4-BE49-F238E27FC236}">
                <a16:creationId xmlns:a16="http://schemas.microsoft.com/office/drawing/2014/main" id="{967C6B8C-8459-73C6-9462-A3107CEDD31A}"/>
              </a:ext>
            </a:extLst>
          </p:cNvPr>
          <p:cNvSpPr txBox="1">
            <a:spLocks noChangeArrowheads="1"/>
          </p:cNvSpPr>
          <p:nvPr/>
        </p:nvSpPr>
        <p:spPr bwMode="auto">
          <a:xfrm>
            <a:off x="0" y="4481931"/>
            <a:ext cx="1035050" cy="7620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Aft>
                <a:spcPts val="800"/>
              </a:spcAft>
            </a:pPr>
            <a:r>
              <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Adolf Heinrich “Heini” Vorm-Brocke</a:t>
            </a:r>
          </a:p>
        </p:txBody>
      </p:sp>
      <p:sp>
        <p:nvSpPr>
          <p:cNvPr id="22" name="Text Box 4">
            <a:extLst>
              <a:ext uri="{FF2B5EF4-FFF2-40B4-BE49-F238E27FC236}">
                <a16:creationId xmlns:a16="http://schemas.microsoft.com/office/drawing/2014/main" id="{7E71006C-43B9-6BD8-0418-9126B1FA5F6A}"/>
              </a:ext>
            </a:extLst>
          </p:cNvPr>
          <p:cNvSpPr txBox="1">
            <a:spLocks noChangeArrowheads="1"/>
          </p:cNvSpPr>
          <p:nvPr/>
        </p:nvSpPr>
        <p:spPr bwMode="auto">
          <a:xfrm>
            <a:off x="0" y="2069549"/>
            <a:ext cx="890270" cy="10528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Aft>
                <a:spcPts val="800"/>
              </a:spcAft>
            </a:pPr>
            <a:r>
              <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Maria Vorm-Brocke </a:t>
            </a:r>
            <a:r>
              <a:rPr lang="de-DE" sz="1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geb</a:t>
            </a:r>
            <a:r>
              <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Pohlmann </a:t>
            </a:r>
            <a:r>
              <a:rPr lang="de-DE" sz="1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geb</a:t>
            </a:r>
            <a:r>
              <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1904</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Box 7">
            <a:extLst>
              <a:ext uri="{FF2B5EF4-FFF2-40B4-BE49-F238E27FC236}">
                <a16:creationId xmlns:a16="http://schemas.microsoft.com/office/drawing/2014/main" id="{02DA5C70-80DB-3FC5-CD31-404A101162A0}"/>
              </a:ext>
            </a:extLst>
          </p:cNvPr>
          <p:cNvSpPr txBox="1">
            <a:spLocks noChangeArrowheads="1"/>
          </p:cNvSpPr>
          <p:nvPr/>
        </p:nvSpPr>
        <p:spPr bwMode="auto">
          <a:xfrm>
            <a:off x="2273583" y="6191509"/>
            <a:ext cx="1013460" cy="6280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Aft>
                <a:spcPts val="800"/>
              </a:spcAft>
              <a:buNone/>
            </a:pPr>
            <a:r>
              <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Maria Anna Pohlmann </a:t>
            </a:r>
            <a:r>
              <a:rPr lang="de-DE" sz="1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geb</a:t>
            </a:r>
            <a:r>
              <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auf der Heide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7824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5C45A-3690-59F8-7F46-8FE9FADED8B6}"/>
              </a:ext>
            </a:extLst>
          </p:cNvPr>
          <p:cNvSpPr>
            <a:spLocks noGrp="1"/>
          </p:cNvSpPr>
          <p:nvPr>
            <p:ph type="title"/>
          </p:nvPr>
        </p:nvSpPr>
        <p:spPr/>
        <p:txBody>
          <a:bodyPr/>
          <a:lstStyle/>
          <a:p>
            <a:r>
              <a:rPr lang="en-US" dirty="0"/>
              <a:t>Use Internet Resources</a:t>
            </a:r>
          </a:p>
        </p:txBody>
      </p:sp>
      <p:sp>
        <p:nvSpPr>
          <p:cNvPr id="3" name="Content Placeholder 2">
            <a:extLst>
              <a:ext uri="{FF2B5EF4-FFF2-40B4-BE49-F238E27FC236}">
                <a16:creationId xmlns:a16="http://schemas.microsoft.com/office/drawing/2014/main" id="{EBABD822-18D0-402C-7B05-069FBCE7896A}"/>
              </a:ext>
            </a:extLst>
          </p:cNvPr>
          <p:cNvSpPr>
            <a:spLocks noGrp="1"/>
          </p:cNvSpPr>
          <p:nvPr>
            <p:ph idx="1"/>
          </p:nvPr>
        </p:nvSpPr>
        <p:spPr>
          <a:xfrm>
            <a:off x="224119" y="2336873"/>
            <a:ext cx="5020234" cy="3599316"/>
          </a:xfrm>
        </p:spPr>
        <p:txBody>
          <a:bodyPr/>
          <a:lstStyle/>
          <a:p>
            <a:r>
              <a:rPr lang="en-US" dirty="0"/>
              <a:t>Photos contained in Family Trees</a:t>
            </a:r>
          </a:p>
          <a:p>
            <a:pPr lvl="1"/>
            <a:r>
              <a:rPr lang="en-US" dirty="0"/>
              <a:t>Ancestry.com</a:t>
            </a:r>
          </a:p>
          <a:p>
            <a:pPr lvl="1"/>
            <a:r>
              <a:rPr lang="en-US" dirty="0" err="1"/>
              <a:t>MyHeritage</a:t>
            </a:r>
            <a:endParaRPr lang="en-US" dirty="0"/>
          </a:p>
          <a:p>
            <a:r>
              <a:rPr lang="en-US" dirty="0"/>
              <a:t>Look at other Family Trees as they may have photos</a:t>
            </a:r>
          </a:p>
        </p:txBody>
      </p:sp>
      <p:pic>
        <p:nvPicPr>
          <p:cNvPr id="5" name="Picture 4" descr="A group of people posing for a photo&#10;&#10;Description automatically generated">
            <a:extLst>
              <a:ext uri="{FF2B5EF4-FFF2-40B4-BE49-F238E27FC236}">
                <a16:creationId xmlns:a16="http://schemas.microsoft.com/office/drawing/2014/main" id="{55174A24-F3CA-3E6D-F197-AF4E4FA3306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656359" y="1749924"/>
            <a:ext cx="6535641" cy="5025780"/>
          </a:xfrm>
          <a:prstGeom prst="rect">
            <a:avLst/>
          </a:prstGeom>
        </p:spPr>
      </p:pic>
    </p:spTree>
    <p:extLst>
      <p:ext uri="{BB962C8B-B14F-4D97-AF65-F5344CB8AC3E}">
        <p14:creationId xmlns:p14="http://schemas.microsoft.com/office/powerpoint/2010/main" val="979966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3D7D3-5F7D-7F75-C11F-5BEC6333F9E0}"/>
              </a:ext>
            </a:extLst>
          </p:cNvPr>
          <p:cNvSpPr>
            <a:spLocks noGrp="1"/>
          </p:cNvSpPr>
          <p:nvPr>
            <p:ph type="title"/>
          </p:nvPr>
        </p:nvSpPr>
        <p:spPr/>
        <p:txBody>
          <a:bodyPr/>
          <a:lstStyle/>
          <a:p>
            <a:r>
              <a:rPr lang="en-US" dirty="0"/>
              <a:t>Ancestry.com</a:t>
            </a:r>
          </a:p>
        </p:txBody>
      </p:sp>
      <p:sp>
        <p:nvSpPr>
          <p:cNvPr id="3" name="Content Placeholder 2">
            <a:extLst>
              <a:ext uri="{FF2B5EF4-FFF2-40B4-BE49-F238E27FC236}">
                <a16:creationId xmlns:a16="http://schemas.microsoft.com/office/drawing/2014/main" id="{5E91A798-5DE6-5509-801A-2479DFFA5D5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9BF5BC5-2355-A949-18DB-4819E86D6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21" y="2000145"/>
            <a:ext cx="8734697" cy="4599799"/>
          </a:xfrm>
          <a:prstGeom prst="rect">
            <a:avLst/>
          </a:prstGeom>
        </p:spPr>
      </p:pic>
    </p:spTree>
    <p:extLst>
      <p:ext uri="{BB962C8B-B14F-4D97-AF65-F5344CB8AC3E}">
        <p14:creationId xmlns:p14="http://schemas.microsoft.com/office/powerpoint/2010/main" val="2901255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2173D-856E-BDFF-C44F-6526C9D7F41B}"/>
              </a:ext>
            </a:extLst>
          </p:cNvPr>
          <p:cNvSpPr>
            <a:spLocks noGrp="1"/>
          </p:cNvSpPr>
          <p:nvPr>
            <p:ph type="title"/>
          </p:nvPr>
        </p:nvSpPr>
        <p:spPr/>
        <p:txBody>
          <a:bodyPr/>
          <a:lstStyle/>
          <a:p>
            <a:r>
              <a:rPr lang="en-US" dirty="0"/>
              <a:t>Worlds Oldest Surviving Camera Photograph</a:t>
            </a:r>
          </a:p>
        </p:txBody>
      </p:sp>
      <p:pic>
        <p:nvPicPr>
          <p:cNvPr id="4" name="Content Placeholder 3">
            <a:extLst>
              <a:ext uri="{FF2B5EF4-FFF2-40B4-BE49-F238E27FC236}">
                <a16:creationId xmlns:a16="http://schemas.microsoft.com/office/drawing/2014/main" id="{D8BE356E-8892-17DE-49FE-9E7207148B37}"/>
              </a:ext>
            </a:extLst>
          </p:cNvPr>
          <p:cNvPicPr>
            <a:picLocks noGrp="1" noChangeAspect="1"/>
          </p:cNvPicPr>
          <p:nvPr>
            <p:ph idx="1"/>
          </p:nvPr>
        </p:nvPicPr>
        <p:blipFill>
          <a:blip r:embed="rId2"/>
          <a:stretch>
            <a:fillRect/>
          </a:stretch>
        </p:blipFill>
        <p:spPr>
          <a:xfrm>
            <a:off x="6312386" y="2178105"/>
            <a:ext cx="4280180" cy="3598863"/>
          </a:xfrm>
          <a:prstGeom prst="rect">
            <a:avLst/>
          </a:prstGeom>
        </p:spPr>
      </p:pic>
      <p:pic>
        <p:nvPicPr>
          <p:cNvPr id="5" name="Picture 4">
            <a:extLst>
              <a:ext uri="{FF2B5EF4-FFF2-40B4-BE49-F238E27FC236}">
                <a16:creationId xmlns:a16="http://schemas.microsoft.com/office/drawing/2014/main" id="{B09766E6-092D-0F62-7915-B3306D18649A}"/>
              </a:ext>
            </a:extLst>
          </p:cNvPr>
          <p:cNvPicPr>
            <a:picLocks noChangeAspect="1"/>
          </p:cNvPicPr>
          <p:nvPr/>
        </p:nvPicPr>
        <p:blipFill>
          <a:blip r:embed="rId3"/>
          <a:stretch>
            <a:fillRect/>
          </a:stretch>
        </p:blipFill>
        <p:spPr>
          <a:xfrm>
            <a:off x="1230453" y="2362823"/>
            <a:ext cx="2438740" cy="3229426"/>
          </a:xfrm>
          <a:prstGeom prst="rect">
            <a:avLst/>
          </a:prstGeom>
        </p:spPr>
      </p:pic>
      <p:sp>
        <p:nvSpPr>
          <p:cNvPr id="6" name="TextBox 5">
            <a:extLst>
              <a:ext uri="{FF2B5EF4-FFF2-40B4-BE49-F238E27FC236}">
                <a16:creationId xmlns:a16="http://schemas.microsoft.com/office/drawing/2014/main" id="{4FC273FD-6660-F27D-9D4B-99C5A8D729C7}"/>
              </a:ext>
            </a:extLst>
          </p:cNvPr>
          <p:cNvSpPr txBox="1"/>
          <p:nvPr/>
        </p:nvSpPr>
        <p:spPr>
          <a:xfrm>
            <a:off x="979126" y="5750470"/>
            <a:ext cx="2941393" cy="646331"/>
          </a:xfrm>
          <a:prstGeom prst="rect">
            <a:avLst/>
          </a:prstGeom>
          <a:noFill/>
        </p:spPr>
        <p:txBody>
          <a:bodyPr wrap="square" rtlCol="0">
            <a:spAutoFit/>
          </a:bodyPr>
          <a:lstStyle/>
          <a:p>
            <a:pPr algn="ctr"/>
            <a:r>
              <a:rPr lang="en-US" dirty="0"/>
              <a:t>Taken by French Inventor Nicéphore Niépce</a:t>
            </a:r>
          </a:p>
        </p:txBody>
      </p:sp>
      <p:sp>
        <p:nvSpPr>
          <p:cNvPr id="8" name="TextBox 7">
            <a:extLst>
              <a:ext uri="{FF2B5EF4-FFF2-40B4-BE49-F238E27FC236}">
                <a16:creationId xmlns:a16="http://schemas.microsoft.com/office/drawing/2014/main" id="{55EEA75F-5B27-E3E9-6097-52D244917A57}"/>
              </a:ext>
            </a:extLst>
          </p:cNvPr>
          <p:cNvSpPr txBox="1"/>
          <p:nvPr/>
        </p:nvSpPr>
        <p:spPr>
          <a:xfrm>
            <a:off x="5975501" y="5879923"/>
            <a:ext cx="5748069" cy="646331"/>
          </a:xfrm>
          <a:prstGeom prst="rect">
            <a:avLst/>
          </a:prstGeom>
          <a:noFill/>
        </p:spPr>
        <p:txBody>
          <a:bodyPr wrap="square" rtlCol="0">
            <a:spAutoFit/>
          </a:bodyPr>
          <a:lstStyle/>
          <a:p>
            <a:pPr algn="ctr"/>
            <a:r>
              <a:rPr lang="en-US" dirty="0"/>
              <a:t>Taken between 1826 and 1827 “</a:t>
            </a:r>
            <a:r>
              <a:rPr lang="fr-FR" dirty="0"/>
              <a:t>Point de vue du Gras</a:t>
            </a:r>
            <a:r>
              <a:rPr lang="en-US" dirty="0"/>
              <a:t>”</a:t>
            </a:r>
            <a:r>
              <a:rPr lang="fr-FR" dirty="0"/>
              <a:t> or </a:t>
            </a:r>
            <a:r>
              <a:rPr lang="en-US" dirty="0"/>
              <a:t>“View from the Window at Le Gras”</a:t>
            </a:r>
          </a:p>
        </p:txBody>
      </p:sp>
    </p:spTree>
    <p:extLst>
      <p:ext uri="{BB962C8B-B14F-4D97-AF65-F5344CB8AC3E}">
        <p14:creationId xmlns:p14="http://schemas.microsoft.com/office/powerpoint/2010/main" val="2810054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252D-342D-4E4B-EF62-3F00F3D492BC}"/>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0C16598F-C908-C412-C96A-F04AA1B915D9}"/>
              </a:ext>
            </a:extLst>
          </p:cNvPr>
          <p:cNvSpPr>
            <a:spLocks noGrp="1"/>
          </p:cNvSpPr>
          <p:nvPr>
            <p:ph idx="1"/>
          </p:nvPr>
        </p:nvSpPr>
        <p:spPr/>
        <p:txBody>
          <a:bodyPr>
            <a:normAutofit fontScale="85000" lnSpcReduction="20000"/>
          </a:bodyPr>
          <a:lstStyle/>
          <a:p>
            <a:r>
              <a:rPr lang="en-US" sz="3500" dirty="0"/>
              <a:t>Books by Maureen Taylor</a:t>
            </a:r>
          </a:p>
          <a:p>
            <a:pPr lvl="1"/>
            <a:r>
              <a:rPr lang="en-US" sz="3000" dirty="0"/>
              <a:t>Family Photo Detective</a:t>
            </a:r>
          </a:p>
          <a:p>
            <a:pPr lvl="1"/>
            <a:r>
              <a:rPr lang="en-US" sz="3000" dirty="0"/>
              <a:t>Preserving Your Family Photographs</a:t>
            </a:r>
          </a:p>
          <a:p>
            <a:pPr lvl="1"/>
            <a:r>
              <a:rPr lang="en-US" sz="3000" dirty="0"/>
              <a:t>Identifying Family Photographs – The handbook</a:t>
            </a:r>
          </a:p>
          <a:p>
            <a:pPr lvl="1"/>
            <a:r>
              <a:rPr lang="en-US" sz="3000" dirty="0"/>
              <a:t>Uncovering Your Ancestry through Family Photographs</a:t>
            </a:r>
          </a:p>
          <a:p>
            <a:endParaRPr lang="en-US" dirty="0"/>
          </a:p>
          <a:p>
            <a:endParaRPr lang="en-US" dirty="0"/>
          </a:p>
          <a:p>
            <a:endParaRPr lang="en-US" dirty="0"/>
          </a:p>
          <a:p>
            <a:endParaRPr lang="en-US" dirty="0"/>
          </a:p>
          <a:p>
            <a:r>
              <a:rPr lang="en-US" dirty="0">
                <a:hlinkClick r:id="rId2"/>
              </a:rPr>
              <a:t>https://maureentaylor.com/</a:t>
            </a:r>
            <a:r>
              <a:rPr lang="en-US" dirty="0"/>
              <a:t> </a:t>
            </a:r>
          </a:p>
        </p:txBody>
      </p:sp>
    </p:spTree>
    <p:extLst>
      <p:ext uri="{BB962C8B-B14F-4D97-AF65-F5344CB8AC3E}">
        <p14:creationId xmlns:p14="http://schemas.microsoft.com/office/powerpoint/2010/main" val="602183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90FB-5FC5-3369-3ED6-62FE4AB13D1C}"/>
              </a:ext>
            </a:extLst>
          </p:cNvPr>
          <p:cNvSpPr>
            <a:spLocks noGrp="1"/>
          </p:cNvSpPr>
          <p:nvPr>
            <p:ph type="title"/>
          </p:nvPr>
        </p:nvSpPr>
        <p:spPr/>
        <p:txBody>
          <a:bodyPr/>
          <a:lstStyle/>
          <a:p>
            <a:r>
              <a:rPr lang="en-US" dirty="0"/>
              <a:t>My Heritage – Image Tools</a:t>
            </a:r>
          </a:p>
        </p:txBody>
      </p:sp>
      <p:sp>
        <p:nvSpPr>
          <p:cNvPr id="3" name="Content Placeholder 2">
            <a:extLst>
              <a:ext uri="{FF2B5EF4-FFF2-40B4-BE49-F238E27FC236}">
                <a16:creationId xmlns:a16="http://schemas.microsoft.com/office/drawing/2014/main" id="{579D6E0B-120D-FFDD-01F2-EA308CE9F113}"/>
              </a:ext>
            </a:extLst>
          </p:cNvPr>
          <p:cNvSpPr>
            <a:spLocks noGrp="1"/>
          </p:cNvSpPr>
          <p:nvPr>
            <p:ph idx="1"/>
          </p:nvPr>
        </p:nvSpPr>
        <p:spPr>
          <a:xfrm>
            <a:off x="680321" y="2336873"/>
            <a:ext cx="10131114" cy="3599316"/>
          </a:xfrm>
        </p:spPr>
        <p:txBody>
          <a:bodyPr>
            <a:normAutofit/>
          </a:bodyPr>
          <a:lstStyle/>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Photo Enhancer</a:t>
            </a:r>
          </a:p>
          <a:p>
            <a:pPr marL="800100" lvl="1" indent="-342900">
              <a:lnSpc>
                <a:spcPct val="107000"/>
              </a:lnSpc>
              <a:spcBef>
                <a:spcPts val="0"/>
              </a:spcBef>
              <a:buFont typeface="+mj-lt"/>
              <a:buAutoNum type="arabi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Sharpens blurry photos and does a good job of it</a:t>
            </a:r>
          </a:p>
          <a:p>
            <a:pPr marL="800100" lvl="1" indent="-342900">
              <a:lnSpc>
                <a:spcPct val="107000"/>
              </a:lnSpc>
              <a:spcBef>
                <a:spcPts val="0"/>
              </a:spcBef>
              <a:buFont typeface="+mj-lt"/>
              <a:buAutoNum type="arabicPeriod"/>
            </a:pPr>
            <a:r>
              <a:rPr lang="en-US" sz="1800" dirty="0">
                <a:effectLst/>
                <a:latin typeface="Arial" panose="020B0604020202020204" pitchFamily="34" charset="0"/>
                <a:ea typeface="Calibri" panose="020F0502020204030204" pitchFamily="34" charset="0"/>
                <a:cs typeface="Times New Roman" panose="02020603050405020304" pitchFamily="18" charset="0"/>
                <a:hlinkClick r:id="rId2"/>
              </a:rPr>
              <a:t>https://familytreewebinars.com/webinar/new-breakthroughs-in-myheritages-photo-tools/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Photo Tager</a:t>
            </a:r>
          </a:p>
          <a:p>
            <a:pPr marL="800100" lvl="1" indent="-342900">
              <a:lnSpc>
                <a:spcPct val="107000"/>
              </a:lnSpc>
              <a:spcBef>
                <a:spcPts val="0"/>
              </a:spcBef>
              <a:buFont typeface="+mj-lt"/>
              <a:buAutoNum type="arabi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Uses AI to identify people in photos or to identify the same individual in different photos</a:t>
            </a:r>
          </a:p>
          <a:p>
            <a:pPr marL="800100" lvl="1" indent="-342900">
              <a:lnSpc>
                <a:spcPct val="107000"/>
              </a:lnSpc>
              <a:spcBef>
                <a:spcPts val="0"/>
              </a:spcBef>
              <a:buFont typeface="+mj-lt"/>
              <a:buAutoNum type="arabi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Works to identify individual as they age</a:t>
            </a:r>
          </a:p>
          <a:p>
            <a:pPr marL="800100" lvl="1" indent="-342900">
              <a:lnSpc>
                <a:spcPct val="107000"/>
              </a:lnSpc>
              <a:spcBef>
                <a:spcPts val="0"/>
              </a:spcBef>
              <a:buFont typeface="+mj-lt"/>
              <a:buAutoNum type="arabicPeriod"/>
            </a:pPr>
            <a:r>
              <a:rPr lang="en-US" sz="1800" dirty="0">
                <a:effectLst/>
                <a:latin typeface="Arial" panose="020B0604020202020204" pitchFamily="34" charset="0"/>
                <a:ea typeface="Calibri" panose="020F0502020204030204" pitchFamily="34" charset="0"/>
                <a:cs typeface="Times New Roman" panose="02020603050405020304" pitchFamily="18" charset="0"/>
                <a:hlinkClick r:id="rId3"/>
              </a:rPr>
              <a:t>https://familytreewebinars.com/webinar/the-latest-photo-feature-from-myheritage/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Photo Dater</a:t>
            </a:r>
          </a:p>
          <a:p>
            <a:pPr marL="800100" lvl="1" indent="-342900">
              <a:lnSpc>
                <a:spcPct val="107000"/>
              </a:lnSpc>
              <a:spcBef>
                <a:spcPts val="0"/>
              </a:spcBef>
              <a:buFont typeface="+mj-lt"/>
              <a:buAutoNum type="arabi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Dates a photograph based upon clothing in the photo.</a:t>
            </a:r>
          </a:p>
          <a:p>
            <a:pPr marL="800100" lvl="1" indent="-342900">
              <a:lnSpc>
                <a:spcPct val="107000"/>
              </a:lnSpc>
              <a:spcBef>
                <a:spcPts val="0"/>
              </a:spcBef>
              <a:buFont typeface="+mj-lt"/>
              <a:buAutoNum type="arabicPeriod"/>
            </a:pPr>
            <a:r>
              <a:rPr lang="en-US" sz="1800" dirty="0">
                <a:effectLst/>
                <a:latin typeface="Arial" panose="020B0604020202020204" pitchFamily="34" charset="0"/>
                <a:ea typeface="Calibri" panose="020F0502020204030204" pitchFamily="34" charset="0"/>
                <a:cs typeface="Times New Roman" panose="02020603050405020304" pitchFamily="18" charset="0"/>
                <a:hlinkClick r:id="rId3"/>
              </a:rPr>
              <a:t>https://familytreewebinars.com/webinar/the-latest-photo-feature-from-myheritage/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p>
          <a:p>
            <a:endParaRPr lang="en-US" sz="4400" dirty="0"/>
          </a:p>
        </p:txBody>
      </p:sp>
    </p:spTree>
    <p:extLst>
      <p:ext uri="{BB962C8B-B14F-4D97-AF65-F5344CB8AC3E}">
        <p14:creationId xmlns:p14="http://schemas.microsoft.com/office/powerpoint/2010/main" val="2099274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DDB3B4-530A-EAE5-0E9A-C96D7389CF40}"/>
              </a:ext>
            </a:extLst>
          </p:cNvPr>
          <p:cNvSpPr>
            <a:spLocks noGrp="1"/>
          </p:cNvSpPr>
          <p:nvPr>
            <p:ph type="title"/>
          </p:nvPr>
        </p:nvSpPr>
        <p:spPr/>
        <p:txBody>
          <a:bodyPr/>
          <a:lstStyle/>
          <a:p>
            <a:r>
              <a:rPr lang="en-US" dirty="0"/>
              <a:t>Summary – Photographic Forensics </a:t>
            </a:r>
          </a:p>
        </p:txBody>
      </p:sp>
      <p:sp>
        <p:nvSpPr>
          <p:cNvPr id="6" name="Content Placeholder 5">
            <a:extLst>
              <a:ext uri="{FF2B5EF4-FFF2-40B4-BE49-F238E27FC236}">
                <a16:creationId xmlns:a16="http://schemas.microsoft.com/office/drawing/2014/main" id="{68CA3F28-8EC4-6279-0CAF-434F5B097022}"/>
              </a:ext>
            </a:extLst>
          </p:cNvPr>
          <p:cNvSpPr>
            <a:spLocks noGrp="1"/>
          </p:cNvSpPr>
          <p:nvPr>
            <p:ph idx="1"/>
          </p:nvPr>
        </p:nvSpPr>
        <p:spPr/>
        <p:txBody>
          <a:bodyPr/>
          <a:lstStyle/>
          <a:p>
            <a:r>
              <a:rPr lang="en-US" dirty="0"/>
              <a:t>It is</a:t>
            </a:r>
            <a:r>
              <a:rPr lang="en-US" sz="2400" dirty="0"/>
              <a:t> the Process</a:t>
            </a:r>
          </a:p>
          <a:p>
            <a:pPr lvl="1"/>
            <a:r>
              <a:rPr lang="en-US" dirty="0"/>
              <a:t>Establish possible scenarios </a:t>
            </a:r>
          </a:p>
          <a:p>
            <a:pPr lvl="1"/>
            <a:r>
              <a:rPr lang="en-US" dirty="0"/>
              <a:t>Asking questions is important</a:t>
            </a:r>
          </a:p>
          <a:p>
            <a:r>
              <a:rPr lang="en-US" sz="2400" dirty="0"/>
              <a:t>It is a Journey</a:t>
            </a:r>
          </a:p>
          <a:p>
            <a:pPr lvl="1"/>
            <a:r>
              <a:rPr lang="en-US" dirty="0"/>
              <a:t>Constantly look for clues and photographs</a:t>
            </a:r>
          </a:p>
          <a:p>
            <a:r>
              <a:rPr lang="en-US" dirty="0"/>
              <a:t>It requires Organization, Research, Determination</a:t>
            </a:r>
          </a:p>
          <a:p>
            <a:r>
              <a:rPr lang="en-US" dirty="0"/>
              <a:t>Objective – Identify Who, What, When, Where</a:t>
            </a:r>
          </a:p>
          <a:p>
            <a:r>
              <a:rPr lang="en-US" sz="2400" dirty="0"/>
              <a:t>It will reward you immensely for your efforts</a:t>
            </a:r>
            <a:endParaRPr lang="en-US" dirty="0"/>
          </a:p>
          <a:p>
            <a:endParaRPr lang="en-US" dirty="0"/>
          </a:p>
        </p:txBody>
      </p:sp>
      <p:sp>
        <p:nvSpPr>
          <p:cNvPr id="7" name="Content Placeholder 2">
            <a:extLst>
              <a:ext uri="{FF2B5EF4-FFF2-40B4-BE49-F238E27FC236}">
                <a16:creationId xmlns:a16="http://schemas.microsoft.com/office/drawing/2014/main" id="{6E023554-4984-0136-D80F-1BFED3AE37B8}"/>
              </a:ext>
            </a:extLst>
          </p:cNvPr>
          <p:cNvSpPr txBox="1">
            <a:spLocks/>
          </p:cNvSpPr>
          <p:nvPr/>
        </p:nvSpPr>
        <p:spPr>
          <a:xfrm>
            <a:off x="1897817" y="5971465"/>
            <a:ext cx="7838365" cy="583538"/>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sz="13100" dirty="0"/>
              <a:t>Patience Will Bring Success!</a:t>
            </a:r>
          </a:p>
        </p:txBody>
      </p:sp>
    </p:spTree>
    <p:extLst>
      <p:ext uri="{BB962C8B-B14F-4D97-AF65-F5344CB8AC3E}">
        <p14:creationId xmlns:p14="http://schemas.microsoft.com/office/powerpoint/2010/main" val="2332042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D743-DC70-D44A-B450-4A4B47A9452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1518DC7-06A0-4746-81CD-59D93688602D}"/>
              </a:ext>
            </a:extLst>
          </p:cNvPr>
          <p:cNvSpPr>
            <a:spLocks noGrp="1"/>
          </p:cNvSpPr>
          <p:nvPr>
            <p:ph idx="1"/>
          </p:nvPr>
        </p:nvSpPr>
        <p:spPr/>
        <p:txBody>
          <a:bodyPr>
            <a:normAutofit lnSpcReduction="10000"/>
          </a:bodyPr>
          <a:lstStyle/>
          <a:p>
            <a:pPr marL="0" indent="0" algn="ctr">
              <a:buNone/>
            </a:pPr>
            <a:r>
              <a:rPr lang="en-US" sz="13100" dirty="0"/>
              <a:t>Enjoy the Journey!</a:t>
            </a:r>
          </a:p>
        </p:txBody>
      </p:sp>
    </p:spTree>
    <p:extLst>
      <p:ext uri="{BB962C8B-B14F-4D97-AF65-F5344CB8AC3E}">
        <p14:creationId xmlns:p14="http://schemas.microsoft.com/office/powerpoint/2010/main" val="2249483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7E55-CF0E-F265-35B9-02909A6E40E5}"/>
              </a:ext>
            </a:extLst>
          </p:cNvPr>
          <p:cNvSpPr>
            <a:spLocks noGrp="1"/>
          </p:cNvSpPr>
          <p:nvPr>
            <p:ph type="title"/>
          </p:nvPr>
        </p:nvSpPr>
        <p:spPr/>
        <p:txBody>
          <a:bodyPr/>
          <a:lstStyle/>
          <a:p>
            <a:r>
              <a:rPr lang="en-US" dirty="0"/>
              <a:t>Old Family Photographs</a:t>
            </a:r>
          </a:p>
        </p:txBody>
      </p:sp>
      <p:sp>
        <p:nvSpPr>
          <p:cNvPr id="3" name="Content Placeholder 2">
            <a:extLst>
              <a:ext uri="{FF2B5EF4-FFF2-40B4-BE49-F238E27FC236}">
                <a16:creationId xmlns:a16="http://schemas.microsoft.com/office/drawing/2014/main" id="{5B2A20D9-22B7-789B-768A-D420F78FB4B9}"/>
              </a:ext>
            </a:extLst>
          </p:cNvPr>
          <p:cNvSpPr>
            <a:spLocks noGrp="1"/>
          </p:cNvSpPr>
          <p:nvPr>
            <p:ph idx="1"/>
          </p:nvPr>
        </p:nvSpPr>
        <p:spPr/>
        <p:txBody>
          <a:bodyPr/>
          <a:lstStyle/>
          <a:p>
            <a:r>
              <a:rPr lang="en-US" dirty="0"/>
              <a:t>They were taken long before your time</a:t>
            </a:r>
          </a:p>
          <a:p>
            <a:r>
              <a:rPr lang="en-US" dirty="0"/>
              <a:t>You may know a few people… or maybe no one… but its family</a:t>
            </a:r>
          </a:p>
          <a:p>
            <a:r>
              <a:rPr lang="en-US" dirty="0"/>
              <a:t>Nothing is written on the photo.. No date… No names</a:t>
            </a:r>
          </a:p>
          <a:p>
            <a:r>
              <a:rPr lang="en-US" dirty="0"/>
              <a:t>Maybe all are dead now and you know of no one that knows them</a:t>
            </a:r>
          </a:p>
          <a:p>
            <a:r>
              <a:rPr lang="en-US" dirty="0"/>
              <a:t>There is no way to identify the people in them</a:t>
            </a:r>
          </a:p>
          <a:p>
            <a:r>
              <a:rPr lang="en-US" dirty="0"/>
              <a:t>What do I do with them?  </a:t>
            </a:r>
          </a:p>
          <a:p>
            <a:endParaRPr lang="en-US" dirty="0"/>
          </a:p>
        </p:txBody>
      </p:sp>
      <p:pic>
        <p:nvPicPr>
          <p:cNvPr id="5" name="Picture 4" descr="A group of people posing for a photo&#10;&#10;Description automatically generated">
            <a:extLst>
              <a:ext uri="{FF2B5EF4-FFF2-40B4-BE49-F238E27FC236}">
                <a16:creationId xmlns:a16="http://schemas.microsoft.com/office/drawing/2014/main" id="{75A8CAE0-80F4-9306-1746-5C647F5A7F8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94182" y="2024955"/>
            <a:ext cx="1599079" cy="2290572"/>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D41E7DAB-22BC-3E69-7880-AA8E5B660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3469" y="4351093"/>
            <a:ext cx="3210368" cy="2375672"/>
          </a:xfrm>
          <a:prstGeom prst="rect">
            <a:avLst/>
          </a:prstGeom>
        </p:spPr>
      </p:pic>
      <p:pic>
        <p:nvPicPr>
          <p:cNvPr id="9" name="Picture 8" descr="A family posing for a picture&#10;&#10;Description automatically generated with medium confidence">
            <a:extLst>
              <a:ext uri="{FF2B5EF4-FFF2-40B4-BE49-F238E27FC236}">
                <a16:creationId xmlns:a16="http://schemas.microsoft.com/office/drawing/2014/main" id="{73F2AFA9-065D-D861-9958-21BE2FC6CFC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5558117" y="4966447"/>
            <a:ext cx="2890361" cy="1685365"/>
          </a:xfrm>
          <a:prstGeom prst="rect">
            <a:avLst/>
          </a:prstGeom>
        </p:spPr>
      </p:pic>
      <p:pic>
        <p:nvPicPr>
          <p:cNvPr id="11" name="Picture 10" descr="A picture containing text, person, child, posing&#10;&#10;Description automatically generated">
            <a:extLst>
              <a:ext uri="{FF2B5EF4-FFF2-40B4-BE49-F238E27FC236}">
                <a16:creationId xmlns:a16="http://schemas.microsoft.com/office/drawing/2014/main" id="{7B75D8E0-8E2E-CDAE-9CE1-598EFCFF63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76014" y="5172636"/>
            <a:ext cx="1181548" cy="1479176"/>
          </a:xfrm>
          <a:prstGeom prst="rect">
            <a:avLst/>
          </a:prstGeom>
        </p:spPr>
      </p:pic>
      <p:pic>
        <p:nvPicPr>
          <p:cNvPr id="13" name="Picture 12" descr="A family posing for a photo&#10;&#10;Description automatically generated with medium confidence">
            <a:extLst>
              <a:ext uri="{FF2B5EF4-FFF2-40B4-BE49-F238E27FC236}">
                <a16:creationId xmlns:a16="http://schemas.microsoft.com/office/drawing/2014/main" id="{1519AC48-1EC0-ECCC-3F88-644C7DC5F06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07028" y="5172636"/>
            <a:ext cx="975332" cy="1479176"/>
          </a:xfrm>
          <a:prstGeom prst="rect">
            <a:avLst/>
          </a:prstGeom>
        </p:spPr>
      </p:pic>
      <p:pic>
        <p:nvPicPr>
          <p:cNvPr id="15" name="Picture 14" descr="A person with curly hair&#10;&#10;Description automatically generated with low confidence">
            <a:extLst>
              <a:ext uri="{FF2B5EF4-FFF2-40B4-BE49-F238E27FC236}">
                <a16:creationId xmlns:a16="http://schemas.microsoft.com/office/drawing/2014/main" id="{FC5ADA18-34AA-8DA6-2D7C-3B6F0B7A6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6049" y="5172635"/>
            <a:ext cx="1120886" cy="1479175"/>
          </a:xfrm>
          <a:prstGeom prst="rect">
            <a:avLst/>
          </a:prstGeom>
        </p:spPr>
      </p:pic>
    </p:spTree>
    <p:extLst>
      <p:ext uri="{BB962C8B-B14F-4D97-AF65-F5344CB8AC3E}">
        <p14:creationId xmlns:p14="http://schemas.microsoft.com/office/powerpoint/2010/main" val="1882561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1B114-7682-F321-23E2-255B7B84D86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51DB1A-BB81-E268-684A-0A17A90ED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00" y="2311400"/>
            <a:ext cx="10388600" cy="2235200"/>
          </a:xfrm>
          <a:prstGeom prst="rect">
            <a:avLst/>
          </a:prstGeom>
        </p:spPr>
      </p:pic>
      <p:sp>
        <p:nvSpPr>
          <p:cNvPr id="2" name="Title 1">
            <a:extLst>
              <a:ext uri="{FF2B5EF4-FFF2-40B4-BE49-F238E27FC236}">
                <a16:creationId xmlns:a16="http://schemas.microsoft.com/office/drawing/2014/main" id="{D3A04A0B-4B01-DB2F-0C38-29B2CB5BE18D}"/>
              </a:ext>
            </a:extLst>
          </p:cNvPr>
          <p:cNvSpPr>
            <a:spLocks noGrp="1"/>
          </p:cNvSpPr>
          <p:nvPr>
            <p:ph type="ctrTitle"/>
          </p:nvPr>
        </p:nvSpPr>
        <p:spPr>
          <a:xfrm>
            <a:off x="238540" y="4724282"/>
            <a:ext cx="11622156" cy="1504240"/>
          </a:xfrm>
        </p:spPr>
        <p:txBody>
          <a:bodyPr vert="horz"/>
          <a:lstStyle/>
          <a:p>
            <a:pPr algn="ctr"/>
            <a:r>
              <a:rPr lang="en-US" dirty="0"/>
              <a:t>Photographic Forensics</a:t>
            </a:r>
            <a:br>
              <a:rPr lang="en-US" dirty="0"/>
            </a:br>
            <a:r>
              <a:rPr lang="en-US" dirty="0"/>
              <a:t>Scanner Workshop</a:t>
            </a:r>
          </a:p>
        </p:txBody>
      </p:sp>
      <p:sp>
        <p:nvSpPr>
          <p:cNvPr id="3" name="TextBox 2">
            <a:extLst>
              <a:ext uri="{FF2B5EF4-FFF2-40B4-BE49-F238E27FC236}">
                <a16:creationId xmlns:a16="http://schemas.microsoft.com/office/drawing/2014/main" id="{7DEDE138-F311-210D-DADE-261362D0D8A1}"/>
              </a:ext>
            </a:extLst>
          </p:cNvPr>
          <p:cNvSpPr txBox="1"/>
          <p:nvPr/>
        </p:nvSpPr>
        <p:spPr>
          <a:xfrm>
            <a:off x="3535340" y="6329345"/>
            <a:ext cx="5398722" cy="369332"/>
          </a:xfrm>
          <a:prstGeom prst="rect">
            <a:avLst/>
          </a:prstGeom>
          <a:noFill/>
        </p:spPr>
        <p:txBody>
          <a:bodyPr wrap="none" rtlCol="0">
            <a:spAutoFit/>
          </a:bodyPr>
          <a:lstStyle/>
          <a:p>
            <a:r>
              <a:rPr lang="en-US" sz="1800" dirty="0"/>
              <a:t>Part 2 Thomas Montgomery and David F. </a:t>
            </a:r>
            <a:r>
              <a:rPr lang="en-US" sz="1800" dirty="0" err="1"/>
              <a:t>Lahrmann</a:t>
            </a:r>
            <a:endParaRPr lang="en-US" dirty="0"/>
          </a:p>
        </p:txBody>
      </p:sp>
    </p:spTree>
    <p:extLst>
      <p:ext uri="{BB962C8B-B14F-4D97-AF65-F5344CB8AC3E}">
        <p14:creationId xmlns:p14="http://schemas.microsoft.com/office/powerpoint/2010/main" val="1157656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10F0-3B00-36D2-6912-3804F0FF1EFB}"/>
              </a:ext>
            </a:extLst>
          </p:cNvPr>
          <p:cNvSpPr>
            <a:spLocks noGrp="1"/>
          </p:cNvSpPr>
          <p:nvPr>
            <p:ph type="title"/>
          </p:nvPr>
        </p:nvSpPr>
        <p:spPr/>
        <p:txBody>
          <a:bodyPr/>
          <a:lstStyle/>
          <a:p>
            <a:r>
              <a:rPr lang="en-US" dirty="0"/>
              <a:t>Part 2 – Workshop Objectives</a:t>
            </a:r>
          </a:p>
        </p:txBody>
      </p:sp>
      <p:sp>
        <p:nvSpPr>
          <p:cNvPr id="3" name="Content Placeholder 2">
            <a:extLst>
              <a:ext uri="{FF2B5EF4-FFF2-40B4-BE49-F238E27FC236}">
                <a16:creationId xmlns:a16="http://schemas.microsoft.com/office/drawing/2014/main" id="{5DE94E9F-CC8A-07E5-2065-63CD16AFB44D}"/>
              </a:ext>
            </a:extLst>
          </p:cNvPr>
          <p:cNvSpPr>
            <a:spLocks noGrp="1"/>
          </p:cNvSpPr>
          <p:nvPr>
            <p:ph idx="1"/>
          </p:nvPr>
        </p:nvSpPr>
        <p:spPr/>
        <p:txBody>
          <a:bodyPr/>
          <a:lstStyle/>
          <a:p>
            <a:r>
              <a:rPr lang="en-US" dirty="0"/>
              <a:t>Learn to use a scanner </a:t>
            </a:r>
          </a:p>
          <a:p>
            <a:pPr lvl="1"/>
            <a:r>
              <a:rPr lang="en-US" dirty="0"/>
              <a:t>Scan a few photographs</a:t>
            </a:r>
          </a:p>
          <a:p>
            <a:pPr lvl="1"/>
            <a:r>
              <a:rPr lang="en-US" dirty="0"/>
              <a:t>Experience different settings</a:t>
            </a:r>
          </a:p>
        </p:txBody>
      </p:sp>
      <p:pic>
        <p:nvPicPr>
          <p:cNvPr id="4" name="Picture 3" descr="A picture containing text, electronics, printer, projector&#10;&#10;Description automatically generated">
            <a:extLst>
              <a:ext uri="{FF2B5EF4-FFF2-40B4-BE49-F238E27FC236}">
                <a16:creationId xmlns:a16="http://schemas.microsoft.com/office/drawing/2014/main" id="{16EDBE85-3DE0-D6DC-3CE3-E8CC6B673FF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242674" y="4156153"/>
            <a:ext cx="3378841" cy="2500521"/>
          </a:xfrm>
          <a:prstGeom prst="rect">
            <a:avLst/>
          </a:prstGeom>
        </p:spPr>
      </p:pic>
      <p:pic>
        <p:nvPicPr>
          <p:cNvPr id="6" name="Picture 5" descr="A black and silver epson scanner&#10;&#10;AI-generated content may be incorrect.">
            <a:extLst>
              <a:ext uri="{FF2B5EF4-FFF2-40B4-BE49-F238E27FC236}">
                <a16:creationId xmlns:a16="http://schemas.microsoft.com/office/drawing/2014/main" id="{AEA1707F-79A4-BD49-480C-92A083B966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48629" y="4156153"/>
            <a:ext cx="4094741" cy="2500522"/>
          </a:xfrm>
          <a:prstGeom prst="rect">
            <a:avLst/>
          </a:prstGeom>
        </p:spPr>
      </p:pic>
      <p:pic>
        <p:nvPicPr>
          <p:cNvPr id="7" name="Picture 6">
            <a:extLst>
              <a:ext uri="{FF2B5EF4-FFF2-40B4-BE49-F238E27FC236}">
                <a16:creationId xmlns:a16="http://schemas.microsoft.com/office/drawing/2014/main" id="{5A7E39AC-BA30-5A60-550F-05B409029E88}"/>
              </a:ext>
            </a:extLst>
          </p:cNvPr>
          <p:cNvPicPr>
            <a:picLocks noChangeAspect="1"/>
          </p:cNvPicPr>
          <p:nvPr/>
        </p:nvPicPr>
        <p:blipFill>
          <a:blip r:embed="rId4"/>
          <a:srcRect t="21655" b="21149"/>
          <a:stretch/>
        </p:blipFill>
        <p:spPr>
          <a:xfrm>
            <a:off x="7181312" y="2021638"/>
            <a:ext cx="4762500" cy="2723950"/>
          </a:xfrm>
          <a:prstGeom prst="rect">
            <a:avLst/>
          </a:prstGeom>
        </p:spPr>
      </p:pic>
      <p:sp>
        <p:nvSpPr>
          <p:cNvPr id="8" name="TextBox 7">
            <a:extLst>
              <a:ext uri="{FF2B5EF4-FFF2-40B4-BE49-F238E27FC236}">
                <a16:creationId xmlns:a16="http://schemas.microsoft.com/office/drawing/2014/main" id="{7BFD4055-5315-6897-FC0C-3665BF25D5EE}"/>
              </a:ext>
            </a:extLst>
          </p:cNvPr>
          <p:cNvSpPr txBox="1"/>
          <p:nvPr/>
        </p:nvSpPr>
        <p:spPr>
          <a:xfrm>
            <a:off x="9124749" y="5688531"/>
            <a:ext cx="2234907" cy="369332"/>
          </a:xfrm>
          <a:prstGeom prst="rect">
            <a:avLst/>
          </a:prstGeom>
          <a:noFill/>
        </p:spPr>
        <p:txBody>
          <a:bodyPr wrap="none" rtlCol="0">
            <a:spAutoFit/>
          </a:bodyPr>
          <a:lstStyle/>
          <a:p>
            <a:r>
              <a:rPr lang="en-US" dirty="0"/>
              <a:t>Epson V600 Scanner</a:t>
            </a:r>
          </a:p>
        </p:txBody>
      </p:sp>
    </p:spTree>
    <p:extLst>
      <p:ext uri="{BB962C8B-B14F-4D97-AF65-F5344CB8AC3E}">
        <p14:creationId xmlns:p14="http://schemas.microsoft.com/office/powerpoint/2010/main" val="795195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6CC5A-B245-83E4-8848-1B84C9D0F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D3E62B-9653-8A56-0C58-5628CD58A86B}"/>
              </a:ext>
            </a:extLst>
          </p:cNvPr>
          <p:cNvSpPr>
            <a:spLocks noGrp="1"/>
          </p:cNvSpPr>
          <p:nvPr>
            <p:ph type="title"/>
          </p:nvPr>
        </p:nvSpPr>
        <p:spPr/>
        <p:txBody>
          <a:bodyPr/>
          <a:lstStyle/>
          <a:p>
            <a:r>
              <a:rPr lang="en-US" dirty="0"/>
              <a:t>Part 2 – Managing the Scanner</a:t>
            </a:r>
          </a:p>
        </p:txBody>
      </p:sp>
      <p:sp>
        <p:nvSpPr>
          <p:cNvPr id="3" name="Content Placeholder 2">
            <a:extLst>
              <a:ext uri="{FF2B5EF4-FFF2-40B4-BE49-F238E27FC236}">
                <a16:creationId xmlns:a16="http://schemas.microsoft.com/office/drawing/2014/main" id="{95756002-118E-6074-46A7-0BAA34E4E32F}"/>
              </a:ext>
            </a:extLst>
          </p:cNvPr>
          <p:cNvSpPr>
            <a:spLocks noGrp="1"/>
          </p:cNvSpPr>
          <p:nvPr>
            <p:ph idx="1"/>
          </p:nvPr>
        </p:nvSpPr>
        <p:spPr/>
        <p:txBody>
          <a:bodyPr/>
          <a:lstStyle/>
          <a:p>
            <a:r>
              <a:rPr lang="en-US" dirty="0"/>
              <a:t>Scanner Controls</a:t>
            </a:r>
          </a:p>
          <a:p>
            <a:pPr lvl="1"/>
            <a:r>
              <a:rPr lang="en-US" dirty="0"/>
              <a:t>Mode</a:t>
            </a:r>
          </a:p>
          <a:p>
            <a:pPr lvl="1"/>
            <a:r>
              <a:rPr lang="en-US" dirty="0"/>
              <a:t>Document Type</a:t>
            </a:r>
          </a:p>
          <a:p>
            <a:pPr lvl="1"/>
            <a:r>
              <a:rPr lang="en-US" dirty="0"/>
              <a:t>Document source</a:t>
            </a:r>
          </a:p>
          <a:p>
            <a:pPr lvl="1"/>
            <a:r>
              <a:rPr lang="en-US" dirty="0"/>
              <a:t>Auto Exposure</a:t>
            </a:r>
          </a:p>
          <a:p>
            <a:pPr lvl="1"/>
            <a:r>
              <a:rPr lang="en-US" dirty="0"/>
              <a:t>Image Type</a:t>
            </a:r>
          </a:p>
          <a:p>
            <a:pPr lvl="1"/>
            <a:r>
              <a:rPr lang="en-US" dirty="0"/>
              <a:t>Resolution</a:t>
            </a:r>
          </a:p>
          <a:p>
            <a:r>
              <a:rPr lang="en-US" dirty="0"/>
              <a:t>Effect of image resolution </a:t>
            </a:r>
          </a:p>
          <a:p>
            <a:r>
              <a:rPr lang="en-US" dirty="0"/>
              <a:t>Photo Comparison</a:t>
            </a:r>
          </a:p>
        </p:txBody>
      </p:sp>
      <p:sp>
        <p:nvSpPr>
          <p:cNvPr id="4" name="TextBox 3">
            <a:extLst>
              <a:ext uri="{FF2B5EF4-FFF2-40B4-BE49-F238E27FC236}">
                <a16:creationId xmlns:a16="http://schemas.microsoft.com/office/drawing/2014/main" id="{F7737F22-85E2-BDBF-ACCF-CA69E63C431E}"/>
              </a:ext>
            </a:extLst>
          </p:cNvPr>
          <p:cNvSpPr txBox="1"/>
          <p:nvPr/>
        </p:nvSpPr>
        <p:spPr>
          <a:xfrm>
            <a:off x="7036068" y="3359216"/>
            <a:ext cx="4658626" cy="1754326"/>
          </a:xfrm>
          <a:prstGeom prst="rect">
            <a:avLst/>
          </a:prstGeom>
          <a:noFill/>
        </p:spPr>
        <p:txBody>
          <a:bodyPr wrap="square" rtlCol="0">
            <a:spAutoFit/>
          </a:bodyPr>
          <a:lstStyle/>
          <a:p>
            <a:r>
              <a:rPr lang="en-US" dirty="0"/>
              <a:t>DPI and pixels are related but refer to different aspects of image resolution. DPI (Dots Per Inch) measures the density of dots of ink on a printed image, while pixels are the individual color units that make up a digital image</a:t>
            </a:r>
          </a:p>
        </p:txBody>
      </p:sp>
    </p:spTree>
    <p:extLst>
      <p:ext uri="{BB962C8B-B14F-4D97-AF65-F5344CB8AC3E}">
        <p14:creationId xmlns:p14="http://schemas.microsoft.com/office/powerpoint/2010/main" val="1388135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DF5F6-3363-5A36-A06D-5DF67E4C4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372ADE-6E57-4EA6-5A80-917B382052DC}"/>
              </a:ext>
            </a:extLst>
          </p:cNvPr>
          <p:cNvSpPr>
            <a:spLocks noGrp="1"/>
          </p:cNvSpPr>
          <p:nvPr>
            <p:ph type="title"/>
          </p:nvPr>
        </p:nvSpPr>
        <p:spPr/>
        <p:txBody>
          <a:bodyPr/>
          <a:lstStyle/>
          <a:p>
            <a:r>
              <a:rPr lang="en-US" dirty="0"/>
              <a:t>Part 2 – Managing the Scanner – Steps</a:t>
            </a:r>
          </a:p>
        </p:txBody>
      </p:sp>
      <p:sp>
        <p:nvSpPr>
          <p:cNvPr id="3" name="Content Placeholder 2">
            <a:extLst>
              <a:ext uri="{FF2B5EF4-FFF2-40B4-BE49-F238E27FC236}">
                <a16:creationId xmlns:a16="http://schemas.microsoft.com/office/drawing/2014/main" id="{F51C2803-F1CA-63DA-381E-19303BB41F2A}"/>
              </a:ext>
            </a:extLst>
          </p:cNvPr>
          <p:cNvSpPr>
            <a:spLocks noGrp="1"/>
          </p:cNvSpPr>
          <p:nvPr>
            <p:ph idx="1"/>
          </p:nvPr>
        </p:nvSpPr>
        <p:spPr>
          <a:xfrm>
            <a:off x="680322" y="2336872"/>
            <a:ext cx="8807808" cy="4201579"/>
          </a:xfrm>
        </p:spPr>
        <p:txBody>
          <a:bodyPr>
            <a:normAutofit lnSpcReduction="10000"/>
          </a:bodyPr>
          <a:lstStyle/>
          <a:p>
            <a:pPr marL="457200" indent="-457200">
              <a:buFont typeface="+mj-lt"/>
              <a:buAutoNum type="arabicPeriod"/>
            </a:pPr>
            <a:r>
              <a:rPr lang="en-US" dirty="0"/>
              <a:t>Place the photograph on the image bed</a:t>
            </a:r>
          </a:p>
          <a:p>
            <a:pPr marL="457200" indent="-457200">
              <a:buFont typeface="+mj-lt"/>
              <a:buAutoNum type="arabicPeriod"/>
            </a:pPr>
            <a:r>
              <a:rPr lang="en-US" dirty="0"/>
              <a:t>Turn on the scanner</a:t>
            </a:r>
          </a:p>
          <a:p>
            <a:pPr marL="457200" indent="-457200">
              <a:buFont typeface="+mj-lt"/>
              <a:buAutoNum type="arabicPeriod"/>
            </a:pPr>
            <a:r>
              <a:rPr lang="en-US" dirty="0"/>
              <a:t>Start the scanner software on the computer</a:t>
            </a:r>
          </a:p>
          <a:p>
            <a:pPr marL="457200" indent="-457200">
              <a:buFont typeface="+mj-lt"/>
              <a:buAutoNum type="arabicPeriod"/>
            </a:pPr>
            <a:r>
              <a:rPr lang="en-US" dirty="0"/>
              <a:t>Preview the image on the scanner</a:t>
            </a:r>
          </a:p>
          <a:p>
            <a:pPr marL="457200" indent="-457200">
              <a:buFont typeface="+mj-lt"/>
              <a:buAutoNum type="arabicPeriod"/>
            </a:pPr>
            <a:r>
              <a:rPr lang="en-US" dirty="0"/>
              <a:t>Select the area to be scanned in the Preview Pane</a:t>
            </a:r>
          </a:p>
          <a:p>
            <a:pPr marL="457200" indent="-457200">
              <a:buFont typeface="+mj-lt"/>
              <a:buAutoNum type="arabicPeriod"/>
            </a:pPr>
            <a:r>
              <a:rPr lang="en-US" dirty="0"/>
              <a:t>Select the image resolution (DPI) and other adjustments </a:t>
            </a:r>
          </a:p>
          <a:p>
            <a:pPr marL="457200" indent="-457200">
              <a:buFont typeface="+mj-lt"/>
              <a:buAutoNum type="arabicPeriod"/>
            </a:pPr>
            <a:r>
              <a:rPr lang="en-US" dirty="0"/>
              <a:t>“Scan” the photo</a:t>
            </a:r>
          </a:p>
          <a:p>
            <a:pPr marL="457200" indent="-457200">
              <a:buFont typeface="+mj-lt"/>
              <a:buAutoNum type="arabicPeriod"/>
            </a:pPr>
            <a:r>
              <a:rPr lang="en-US" dirty="0"/>
              <a:t>Assign the File Name</a:t>
            </a:r>
          </a:p>
          <a:p>
            <a:pPr marL="457200" indent="-457200">
              <a:buFont typeface="+mj-lt"/>
              <a:buAutoNum type="arabicPeriod"/>
            </a:pPr>
            <a:r>
              <a:rPr lang="en-US" dirty="0"/>
              <a:t>Select Image Format</a:t>
            </a:r>
          </a:p>
          <a:p>
            <a:pPr marL="457200" indent="-457200">
              <a:buFont typeface="+mj-lt"/>
              <a:buAutoNum type="arabicPeriod"/>
            </a:pPr>
            <a:r>
              <a:rPr lang="en-US" dirty="0"/>
              <a:t>Press “OK”</a:t>
            </a:r>
          </a:p>
        </p:txBody>
      </p:sp>
      <p:sp>
        <p:nvSpPr>
          <p:cNvPr id="4" name="TextBox 3">
            <a:extLst>
              <a:ext uri="{FF2B5EF4-FFF2-40B4-BE49-F238E27FC236}">
                <a16:creationId xmlns:a16="http://schemas.microsoft.com/office/drawing/2014/main" id="{D28518F7-D6CC-1D4B-E646-694993AC6996}"/>
              </a:ext>
            </a:extLst>
          </p:cNvPr>
          <p:cNvSpPr txBox="1"/>
          <p:nvPr/>
        </p:nvSpPr>
        <p:spPr>
          <a:xfrm>
            <a:off x="10644507" y="2828274"/>
            <a:ext cx="1370513" cy="369332"/>
          </a:xfrm>
          <a:prstGeom prst="rect">
            <a:avLst/>
          </a:prstGeom>
          <a:noFill/>
        </p:spPr>
        <p:txBody>
          <a:bodyPr wrap="square" rtlCol="0">
            <a:spAutoFit/>
          </a:bodyPr>
          <a:lstStyle/>
          <a:p>
            <a:r>
              <a:rPr lang="en-US" dirty="0" err="1"/>
              <a:t>asdgf</a:t>
            </a:r>
            <a:endParaRPr lang="en-US" dirty="0"/>
          </a:p>
        </p:txBody>
      </p:sp>
    </p:spTree>
    <p:extLst>
      <p:ext uri="{BB962C8B-B14F-4D97-AF65-F5344CB8AC3E}">
        <p14:creationId xmlns:p14="http://schemas.microsoft.com/office/powerpoint/2010/main" val="3235211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D139D6-0A8E-17BD-353F-0AA80BDE2917}"/>
              </a:ext>
            </a:extLst>
          </p:cNvPr>
          <p:cNvPicPr>
            <a:picLocks noChangeAspect="1"/>
          </p:cNvPicPr>
          <p:nvPr/>
        </p:nvPicPr>
        <p:blipFill>
          <a:blip r:embed="rId2"/>
          <a:stretch>
            <a:fillRect/>
          </a:stretch>
        </p:blipFill>
        <p:spPr>
          <a:xfrm>
            <a:off x="1048477" y="0"/>
            <a:ext cx="3433357" cy="6858000"/>
          </a:xfrm>
          <a:prstGeom prst="rect">
            <a:avLst/>
          </a:prstGeom>
        </p:spPr>
      </p:pic>
      <p:pic>
        <p:nvPicPr>
          <p:cNvPr id="7" name="Picture 6">
            <a:extLst>
              <a:ext uri="{FF2B5EF4-FFF2-40B4-BE49-F238E27FC236}">
                <a16:creationId xmlns:a16="http://schemas.microsoft.com/office/drawing/2014/main" id="{55F61EF6-2EA5-2196-B109-453E02F772E2}"/>
              </a:ext>
            </a:extLst>
          </p:cNvPr>
          <p:cNvPicPr>
            <a:picLocks noChangeAspect="1"/>
          </p:cNvPicPr>
          <p:nvPr/>
        </p:nvPicPr>
        <p:blipFill>
          <a:blip r:embed="rId3"/>
          <a:stretch>
            <a:fillRect/>
          </a:stretch>
        </p:blipFill>
        <p:spPr>
          <a:xfrm>
            <a:off x="5763827" y="0"/>
            <a:ext cx="5259576" cy="6858000"/>
          </a:xfrm>
          <a:prstGeom prst="rect">
            <a:avLst/>
          </a:prstGeom>
        </p:spPr>
      </p:pic>
      <p:sp>
        <p:nvSpPr>
          <p:cNvPr id="13" name="TextBox 12">
            <a:extLst>
              <a:ext uri="{FF2B5EF4-FFF2-40B4-BE49-F238E27FC236}">
                <a16:creationId xmlns:a16="http://schemas.microsoft.com/office/drawing/2014/main" id="{20CA5154-BE31-80DA-FA51-1405B0629BEA}"/>
              </a:ext>
            </a:extLst>
          </p:cNvPr>
          <p:cNvSpPr txBox="1"/>
          <p:nvPr/>
        </p:nvSpPr>
        <p:spPr>
          <a:xfrm>
            <a:off x="11014" y="1613836"/>
            <a:ext cx="1037463" cy="646331"/>
          </a:xfrm>
          <a:prstGeom prst="rect">
            <a:avLst/>
          </a:prstGeom>
          <a:noFill/>
        </p:spPr>
        <p:txBody>
          <a:bodyPr wrap="none" rtlCol="0">
            <a:spAutoFit/>
          </a:bodyPr>
          <a:lstStyle/>
          <a:p>
            <a:r>
              <a:rPr lang="en-US" dirty="0"/>
              <a:t>Scanner</a:t>
            </a:r>
          </a:p>
          <a:p>
            <a:r>
              <a:rPr lang="en-US" dirty="0"/>
              <a:t>Settings</a:t>
            </a:r>
          </a:p>
        </p:txBody>
      </p:sp>
      <p:sp>
        <p:nvSpPr>
          <p:cNvPr id="8" name="TextBox 7">
            <a:extLst>
              <a:ext uri="{FF2B5EF4-FFF2-40B4-BE49-F238E27FC236}">
                <a16:creationId xmlns:a16="http://schemas.microsoft.com/office/drawing/2014/main" id="{C0914AE4-4E6C-786E-4D77-BF0C92469C41}"/>
              </a:ext>
            </a:extLst>
          </p:cNvPr>
          <p:cNvSpPr txBox="1"/>
          <p:nvPr/>
        </p:nvSpPr>
        <p:spPr>
          <a:xfrm>
            <a:off x="4428992" y="1746819"/>
            <a:ext cx="1349177" cy="1477328"/>
          </a:xfrm>
          <a:prstGeom prst="rect">
            <a:avLst/>
          </a:prstGeom>
          <a:noFill/>
        </p:spPr>
        <p:txBody>
          <a:bodyPr wrap="square" rtlCol="0">
            <a:spAutoFit/>
          </a:bodyPr>
          <a:lstStyle/>
          <a:p>
            <a:r>
              <a:rPr lang="en-US" dirty="0"/>
              <a:t>Preview of photo on the image Bed of scanner</a:t>
            </a:r>
          </a:p>
        </p:txBody>
      </p:sp>
    </p:spTree>
    <p:extLst>
      <p:ext uri="{BB962C8B-B14F-4D97-AF65-F5344CB8AC3E}">
        <p14:creationId xmlns:p14="http://schemas.microsoft.com/office/powerpoint/2010/main" val="3443434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E5821-BF6E-F49C-86C8-CE5E5B663FA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0DA054B-100B-B9FA-88FD-494F4AF27308}"/>
              </a:ext>
            </a:extLst>
          </p:cNvPr>
          <p:cNvPicPr>
            <a:picLocks noChangeAspect="1"/>
          </p:cNvPicPr>
          <p:nvPr/>
        </p:nvPicPr>
        <p:blipFill>
          <a:blip r:embed="rId2"/>
          <a:stretch>
            <a:fillRect/>
          </a:stretch>
        </p:blipFill>
        <p:spPr>
          <a:xfrm>
            <a:off x="230328" y="0"/>
            <a:ext cx="3433357" cy="6858000"/>
          </a:xfrm>
          <a:prstGeom prst="rect">
            <a:avLst/>
          </a:prstGeom>
        </p:spPr>
      </p:pic>
      <p:sp>
        <p:nvSpPr>
          <p:cNvPr id="13" name="TextBox 12">
            <a:extLst>
              <a:ext uri="{FF2B5EF4-FFF2-40B4-BE49-F238E27FC236}">
                <a16:creationId xmlns:a16="http://schemas.microsoft.com/office/drawing/2014/main" id="{CA5C9C0C-ABB4-7F64-66B6-E5CA70FBCACE}"/>
              </a:ext>
            </a:extLst>
          </p:cNvPr>
          <p:cNvSpPr txBox="1"/>
          <p:nvPr/>
        </p:nvSpPr>
        <p:spPr>
          <a:xfrm>
            <a:off x="8298343" y="601638"/>
            <a:ext cx="1994457" cy="1323439"/>
          </a:xfrm>
          <a:prstGeom prst="rect">
            <a:avLst/>
          </a:prstGeom>
          <a:noFill/>
        </p:spPr>
        <p:txBody>
          <a:bodyPr wrap="none" rtlCol="0">
            <a:spAutoFit/>
          </a:bodyPr>
          <a:lstStyle/>
          <a:p>
            <a:r>
              <a:rPr lang="en-US" sz="4000" dirty="0"/>
              <a:t>Scanner</a:t>
            </a:r>
          </a:p>
          <a:p>
            <a:r>
              <a:rPr lang="en-US" sz="4000" dirty="0"/>
              <a:t>Settings</a:t>
            </a:r>
          </a:p>
        </p:txBody>
      </p:sp>
      <p:sp>
        <p:nvSpPr>
          <p:cNvPr id="8" name="TextBox 7">
            <a:extLst>
              <a:ext uri="{FF2B5EF4-FFF2-40B4-BE49-F238E27FC236}">
                <a16:creationId xmlns:a16="http://schemas.microsoft.com/office/drawing/2014/main" id="{B58333F2-5FCF-D89E-9DAD-899C3377B4EC}"/>
              </a:ext>
            </a:extLst>
          </p:cNvPr>
          <p:cNvSpPr txBox="1"/>
          <p:nvPr/>
        </p:nvSpPr>
        <p:spPr>
          <a:xfrm>
            <a:off x="4730514" y="1658065"/>
            <a:ext cx="2501000" cy="369332"/>
          </a:xfrm>
          <a:prstGeom prst="rect">
            <a:avLst/>
          </a:prstGeom>
          <a:noFill/>
        </p:spPr>
        <p:txBody>
          <a:bodyPr wrap="square" rtlCol="0">
            <a:spAutoFit/>
          </a:bodyPr>
          <a:lstStyle/>
          <a:p>
            <a:r>
              <a:rPr lang="en-US" dirty="0"/>
              <a:t>Reflective or Film</a:t>
            </a:r>
          </a:p>
        </p:txBody>
      </p:sp>
      <p:sp>
        <p:nvSpPr>
          <p:cNvPr id="2" name="TextBox 1">
            <a:extLst>
              <a:ext uri="{FF2B5EF4-FFF2-40B4-BE49-F238E27FC236}">
                <a16:creationId xmlns:a16="http://schemas.microsoft.com/office/drawing/2014/main" id="{4FE9B96E-3BA2-C6F5-FB5A-4E7A09E60B87}"/>
              </a:ext>
            </a:extLst>
          </p:cNvPr>
          <p:cNvSpPr txBox="1"/>
          <p:nvPr/>
        </p:nvSpPr>
        <p:spPr>
          <a:xfrm>
            <a:off x="4575827" y="2161812"/>
            <a:ext cx="2501000" cy="369332"/>
          </a:xfrm>
          <a:prstGeom prst="rect">
            <a:avLst/>
          </a:prstGeom>
          <a:noFill/>
        </p:spPr>
        <p:txBody>
          <a:bodyPr wrap="square" rtlCol="0">
            <a:spAutoFit/>
          </a:bodyPr>
          <a:lstStyle/>
          <a:p>
            <a:r>
              <a:rPr lang="en-US" dirty="0"/>
              <a:t>Photo or Document</a:t>
            </a:r>
          </a:p>
        </p:txBody>
      </p:sp>
      <p:sp>
        <p:nvSpPr>
          <p:cNvPr id="3" name="TextBox 2">
            <a:extLst>
              <a:ext uri="{FF2B5EF4-FFF2-40B4-BE49-F238E27FC236}">
                <a16:creationId xmlns:a16="http://schemas.microsoft.com/office/drawing/2014/main" id="{BC95FD00-E76B-1711-A92F-93D4ABC7B1D4}"/>
              </a:ext>
            </a:extLst>
          </p:cNvPr>
          <p:cNvSpPr txBox="1"/>
          <p:nvPr/>
        </p:nvSpPr>
        <p:spPr>
          <a:xfrm>
            <a:off x="4079752" y="2926398"/>
            <a:ext cx="4922048" cy="369332"/>
          </a:xfrm>
          <a:prstGeom prst="rect">
            <a:avLst/>
          </a:prstGeom>
          <a:noFill/>
        </p:spPr>
        <p:txBody>
          <a:bodyPr wrap="square" rtlCol="0">
            <a:spAutoFit/>
          </a:bodyPr>
          <a:lstStyle/>
          <a:p>
            <a:r>
              <a:rPr lang="en-US" dirty="0"/>
              <a:t>dpi setting 50 dpi to 12800 dpi</a:t>
            </a:r>
          </a:p>
        </p:txBody>
      </p:sp>
      <p:sp>
        <p:nvSpPr>
          <p:cNvPr id="4" name="TextBox 3">
            <a:extLst>
              <a:ext uri="{FF2B5EF4-FFF2-40B4-BE49-F238E27FC236}">
                <a16:creationId xmlns:a16="http://schemas.microsoft.com/office/drawing/2014/main" id="{9EBACA50-CBEC-049E-A9BF-6774A292D54E}"/>
              </a:ext>
            </a:extLst>
          </p:cNvPr>
          <p:cNvSpPr txBox="1"/>
          <p:nvPr/>
        </p:nvSpPr>
        <p:spPr>
          <a:xfrm>
            <a:off x="4263991" y="2664052"/>
            <a:ext cx="7568995" cy="369332"/>
          </a:xfrm>
          <a:prstGeom prst="rect">
            <a:avLst/>
          </a:prstGeom>
          <a:noFill/>
        </p:spPr>
        <p:txBody>
          <a:bodyPr wrap="square" rtlCol="0">
            <a:spAutoFit/>
          </a:bodyPr>
          <a:lstStyle/>
          <a:p>
            <a:r>
              <a:rPr lang="en-US" dirty="0"/>
              <a:t>48-bit &amp; 24-bit Color, Color Smoothing, 16-bit &amp; 8-bit Gray sale, B&amp;W  </a:t>
            </a:r>
          </a:p>
        </p:txBody>
      </p:sp>
      <p:sp>
        <p:nvSpPr>
          <p:cNvPr id="6" name="TextBox 5">
            <a:extLst>
              <a:ext uri="{FF2B5EF4-FFF2-40B4-BE49-F238E27FC236}">
                <a16:creationId xmlns:a16="http://schemas.microsoft.com/office/drawing/2014/main" id="{91831844-2C57-82A4-1634-568C024BB7E9}"/>
              </a:ext>
            </a:extLst>
          </p:cNvPr>
          <p:cNvSpPr txBox="1"/>
          <p:nvPr/>
        </p:nvSpPr>
        <p:spPr>
          <a:xfrm>
            <a:off x="4320433" y="3192494"/>
            <a:ext cx="3584137" cy="369332"/>
          </a:xfrm>
          <a:prstGeom prst="rect">
            <a:avLst/>
          </a:prstGeom>
          <a:noFill/>
        </p:spPr>
        <p:txBody>
          <a:bodyPr wrap="square" rtlCol="0">
            <a:spAutoFit/>
          </a:bodyPr>
          <a:lstStyle/>
          <a:p>
            <a:r>
              <a:rPr lang="en-US" dirty="0"/>
              <a:t>Image Size on Image Bed</a:t>
            </a:r>
          </a:p>
        </p:txBody>
      </p:sp>
      <p:sp>
        <p:nvSpPr>
          <p:cNvPr id="9" name="TextBox 8">
            <a:extLst>
              <a:ext uri="{FF2B5EF4-FFF2-40B4-BE49-F238E27FC236}">
                <a16:creationId xmlns:a16="http://schemas.microsoft.com/office/drawing/2014/main" id="{EA0406DD-0F6C-4592-AA1D-BA1FC869B875}"/>
              </a:ext>
            </a:extLst>
          </p:cNvPr>
          <p:cNvSpPr txBox="1"/>
          <p:nvPr/>
        </p:nvSpPr>
        <p:spPr>
          <a:xfrm>
            <a:off x="4320433" y="5170948"/>
            <a:ext cx="2501000" cy="369332"/>
          </a:xfrm>
          <a:prstGeom prst="rect">
            <a:avLst/>
          </a:prstGeom>
          <a:noFill/>
        </p:spPr>
        <p:txBody>
          <a:bodyPr wrap="square" rtlCol="0">
            <a:spAutoFit/>
          </a:bodyPr>
          <a:lstStyle/>
          <a:p>
            <a:r>
              <a:rPr lang="en-US" dirty="0"/>
              <a:t>Image correction tools</a:t>
            </a:r>
          </a:p>
        </p:txBody>
      </p:sp>
      <p:sp>
        <p:nvSpPr>
          <p:cNvPr id="10" name="Right Brace 9">
            <a:extLst>
              <a:ext uri="{FF2B5EF4-FFF2-40B4-BE49-F238E27FC236}">
                <a16:creationId xmlns:a16="http://schemas.microsoft.com/office/drawing/2014/main" id="{CCCEBF14-E276-3EEA-272A-2C6B436344A1}"/>
              </a:ext>
            </a:extLst>
          </p:cNvPr>
          <p:cNvSpPr/>
          <p:nvPr/>
        </p:nvSpPr>
        <p:spPr>
          <a:xfrm>
            <a:off x="3842048" y="4649216"/>
            <a:ext cx="421943" cy="1405075"/>
          </a:xfrm>
          <a:prstGeom prst="rightBrace">
            <a:avLst>
              <a:gd name="adj1" fmla="val 5119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20A9F95C-1C56-F2A0-7BF0-2658D630A83B}"/>
              </a:ext>
            </a:extLst>
          </p:cNvPr>
          <p:cNvSpPr txBox="1"/>
          <p:nvPr/>
        </p:nvSpPr>
        <p:spPr>
          <a:xfrm>
            <a:off x="4577025" y="390006"/>
            <a:ext cx="4132778" cy="369332"/>
          </a:xfrm>
          <a:prstGeom prst="rect">
            <a:avLst/>
          </a:prstGeom>
          <a:noFill/>
        </p:spPr>
        <p:txBody>
          <a:bodyPr wrap="square" rtlCol="0">
            <a:spAutoFit/>
          </a:bodyPr>
          <a:lstStyle/>
          <a:p>
            <a:r>
              <a:rPr lang="en-US" dirty="0"/>
              <a:t>Full Auto to Professional Modes</a:t>
            </a:r>
          </a:p>
        </p:txBody>
      </p:sp>
      <p:sp>
        <p:nvSpPr>
          <p:cNvPr id="12" name="TextBox 11">
            <a:extLst>
              <a:ext uri="{FF2B5EF4-FFF2-40B4-BE49-F238E27FC236}">
                <a16:creationId xmlns:a16="http://schemas.microsoft.com/office/drawing/2014/main" id="{7E838B1E-BC46-5D7B-F0A8-99B11DC362C5}"/>
              </a:ext>
            </a:extLst>
          </p:cNvPr>
          <p:cNvSpPr txBox="1"/>
          <p:nvPr/>
        </p:nvSpPr>
        <p:spPr>
          <a:xfrm>
            <a:off x="7928011" y="4511333"/>
            <a:ext cx="3584137" cy="1323439"/>
          </a:xfrm>
          <a:prstGeom prst="rect">
            <a:avLst/>
          </a:prstGeom>
          <a:noFill/>
        </p:spPr>
        <p:txBody>
          <a:bodyPr wrap="square" rtlCol="0">
            <a:spAutoFit/>
          </a:bodyPr>
          <a:lstStyle/>
          <a:p>
            <a:pPr algn="ctr"/>
            <a:r>
              <a:rPr lang="en-US" sz="2000" dirty="0"/>
              <a:t>Understanding how to use the Scanner is important to achieve high quality digital images</a:t>
            </a:r>
          </a:p>
        </p:txBody>
      </p:sp>
      <p:sp>
        <p:nvSpPr>
          <p:cNvPr id="14" name="Right Brace 13">
            <a:extLst>
              <a:ext uri="{FF2B5EF4-FFF2-40B4-BE49-F238E27FC236}">
                <a16:creationId xmlns:a16="http://schemas.microsoft.com/office/drawing/2014/main" id="{779D53A1-1FA5-E988-0274-0978F3AB637D}"/>
              </a:ext>
            </a:extLst>
          </p:cNvPr>
          <p:cNvSpPr/>
          <p:nvPr/>
        </p:nvSpPr>
        <p:spPr>
          <a:xfrm>
            <a:off x="3868781" y="2695689"/>
            <a:ext cx="421943" cy="299533"/>
          </a:xfrm>
          <a:prstGeom prst="rightBrace">
            <a:avLst>
              <a:gd name="adj1" fmla="val 5119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4581B3E7-8513-F10F-87CF-AF52920ADE9D}"/>
              </a:ext>
            </a:extLst>
          </p:cNvPr>
          <p:cNvSpPr/>
          <p:nvPr/>
        </p:nvSpPr>
        <p:spPr>
          <a:xfrm>
            <a:off x="3630970" y="2961297"/>
            <a:ext cx="421943" cy="299533"/>
          </a:xfrm>
          <a:prstGeom prst="rightBrace">
            <a:avLst>
              <a:gd name="adj1" fmla="val 5119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35B86543-C3DD-EF1C-E419-1948D81CA319}"/>
              </a:ext>
            </a:extLst>
          </p:cNvPr>
          <p:cNvSpPr/>
          <p:nvPr/>
        </p:nvSpPr>
        <p:spPr>
          <a:xfrm>
            <a:off x="3868781" y="3217421"/>
            <a:ext cx="421943" cy="299533"/>
          </a:xfrm>
          <a:prstGeom prst="rightBrace">
            <a:avLst>
              <a:gd name="adj1" fmla="val 5119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A6460E97-D967-AFED-2CF9-8ACF9584BA6F}"/>
              </a:ext>
            </a:extLst>
          </p:cNvPr>
          <p:cNvSpPr/>
          <p:nvPr/>
        </p:nvSpPr>
        <p:spPr>
          <a:xfrm>
            <a:off x="3863020" y="2196711"/>
            <a:ext cx="421943" cy="299533"/>
          </a:xfrm>
          <a:prstGeom prst="rightBrace">
            <a:avLst>
              <a:gd name="adj1" fmla="val 5119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a:extLst>
              <a:ext uri="{FF2B5EF4-FFF2-40B4-BE49-F238E27FC236}">
                <a16:creationId xmlns:a16="http://schemas.microsoft.com/office/drawing/2014/main" id="{176471D8-EC4A-060B-333F-183D6BA54B8E}"/>
              </a:ext>
            </a:extLst>
          </p:cNvPr>
          <p:cNvSpPr/>
          <p:nvPr/>
        </p:nvSpPr>
        <p:spPr>
          <a:xfrm>
            <a:off x="3872853" y="1709499"/>
            <a:ext cx="421943" cy="299533"/>
          </a:xfrm>
          <a:prstGeom prst="rightBrace">
            <a:avLst>
              <a:gd name="adj1" fmla="val 5119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a:extLst>
              <a:ext uri="{FF2B5EF4-FFF2-40B4-BE49-F238E27FC236}">
                <a16:creationId xmlns:a16="http://schemas.microsoft.com/office/drawing/2014/main" id="{5659E3CD-8517-A9CD-EF5C-D290F36D5212}"/>
              </a:ext>
            </a:extLst>
          </p:cNvPr>
          <p:cNvSpPr/>
          <p:nvPr/>
        </p:nvSpPr>
        <p:spPr>
          <a:xfrm>
            <a:off x="3868781" y="424905"/>
            <a:ext cx="421943" cy="299533"/>
          </a:xfrm>
          <a:prstGeom prst="rightBrace">
            <a:avLst>
              <a:gd name="adj1" fmla="val 5119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95102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1D3B3-DCD2-CE79-5BD9-3F75A689D68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E3F5014-2121-36BA-E2C9-0CC11EFCB7EF}"/>
              </a:ext>
            </a:extLst>
          </p:cNvPr>
          <p:cNvPicPr>
            <a:picLocks noChangeAspect="1"/>
          </p:cNvPicPr>
          <p:nvPr/>
        </p:nvPicPr>
        <p:blipFill>
          <a:blip r:embed="rId2"/>
          <a:stretch>
            <a:fillRect/>
          </a:stretch>
        </p:blipFill>
        <p:spPr>
          <a:xfrm>
            <a:off x="279997" y="0"/>
            <a:ext cx="5259576" cy="6858000"/>
          </a:xfrm>
          <a:prstGeom prst="rect">
            <a:avLst/>
          </a:prstGeom>
        </p:spPr>
      </p:pic>
      <p:sp>
        <p:nvSpPr>
          <p:cNvPr id="8" name="TextBox 7">
            <a:extLst>
              <a:ext uri="{FF2B5EF4-FFF2-40B4-BE49-F238E27FC236}">
                <a16:creationId xmlns:a16="http://schemas.microsoft.com/office/drawing/2014/main" id="{B2FD7502-714B-6638-F23F-BA522D53D146}"/>
              </a:ext>
            </a:extLst>
          </p:cNvPr>
          <p:cNvSpPr txBox="1"/>
          <p:nvPr/>
        </p:nvSpPr>
        <p:spPr>
          <a:xfrm>
            <a:off x="5901658" y="1682484"/>
            <a:ext cx="1349177" cy="1477328"/>
          </a:xfrm>
          <a:prstGeom prst="rect">
            <a:avLst/>
          </a:prstGeom>
          <a:noFill/>
        </p:spPr>
        <p:txBody>
          <a:bodyPr wrap="square" rtlCol="0">
            <a:spAutoFit/>
          </a:bodyPr>
          <a:lstStyle/>
          <a:p>
            <a:r>
              <a:rPr lang="en-US" dirty="0"/>
              <a:t>Preview of photo on the image Bed of scanner</a:t>
            </a:r>
          </a:p>
        </p:txBody>
      </p:sp>
      <p:sp>
        <p:nvSpPr>
          <p:cNvPr id="2" name="TextBox 1">
            <a:extLst>
              <a:ext uri="{FF2B5EF4-FFF2-40B4-BE49-F238E27FC236}">
                <a16:creationId xmlns:a16="http://schemas.microsoft.com/office/drawing/2014/main" id="{882B225A-765D-312A-FD2A-797AA7748941}"/>
              </a:ext>
            </a:extLst>
          </p:cNvPr>
          <p:cNvSpPr txBox="1"/>
          <p:nvPr/>
        </p:nvSpPr>
        <p:spPr>
          <a:xfrm>
            <a:off x="8298343" y="601638"/>
            <a:ext cx="2279821" cy="1323439"/>
          </a:xfrm>
          <a:prstGeom prst="rect">
            <a:avLst/>
          </a:prstGeom>
          <a:noFill/>
        </p:spPr>
        <p:txBody>
          <a:bodyPr wrap="square" rtlCol="0">
            <a:spAutoFit/>
          </a:bodyPr>
          <a:lstStyle/>
          <a:p>
            <a:r>
              <a:rPr lang="en-US" sz="4000" dirty="0"/>
              <a:t>Preview of Image</a:t>
            </a:r>
          </a:p>
        </p:txBody>
      </p:sp>
    </p:spTree>
    <p:extLst>
      <p:ext uri="{BB962C8B-B14F-4D97-AF65-F5344CB8AC3E}">
        <p14:creationId xmlns:p14="http://schemas.microsoft.com/office/powerpoint/2010/main" val="3188648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99063A-C627-AE82-BC7F-C127B4DF3BBD}"/>
              </a:ext>
            </a:extLst>
          </p:cNvPr>
          <p:cNvPicPr>
            <a:picLocks noChangeAspect="1"/>
          </p:cNvPicPr>
          <p:nvPr/>
        </p:nvPicPr>
        <p:blipFill>
          <a:blip r:embed="rId2"/>
          <a:stretch>
            <a:fillRect/>
          </a:stretch>
        </p:blipFill>
        <p:spPr>
          <a:xfrm>
            <a:off x="543749" y="969669"/>
            <a:ext cx="4001058" cy="4858428"/>
          </a:xfrm>
          <a:prstGeom prst="rect">
            <a:avLst/>
          </a:prstGeom>
        </p:spPr>
      </p:pic>
      <p:sp>
        <p:nvSpPr>
          <p:cNvPr id="4" name="TextBox 3">
            <a:extLst>
              <a:ext uri="{FF2B5EF4-FFF2-40B4-BE49-F238E27FC236}">
                <a16:creationId xmlns:a16="http://schemas.microsoft.com/office/drawing/2014/main" id="{1A7BA272-583E-8B53-E6B2-A9D5A2C58D8E}"/>
              </a:ext>
            </a:extLst>
          </p:cNvPr>
          <p:cNvSpPr txBox="1"/>
          <p:nvPr/>
        </p:nvSpPr>
        <p:spPr>
          <a:xfrm>
            <a:off x="5362897" y="1522238"/>
            <a:ext cx="2501000" cy="646331"/>
          </a:xfrm>
          <a:prstGeom prst="rect">
            <a:avLst/>
          </a:prstGeom>
          <a:noFill/>
        </p:spPr>
        <p:txBody>
          <a:bodyPr wrap="square" rtlCol="0">
            <a:spAutoFit/>
          </a:bodyPr>
          <a:lstStyle/>
          <a:p>
            <a:r>
              <a:rPr lang="en-US" dirty="0"/>
              <a:t>Where the image will be stored</a:t>
            </a:r>
          </a:p>
        </p:txBody>
      </p:sp>
      <p:sp>
        <p:nvSpPr>
          <p:cNvPr id="5" name="TextBox 4">
            <a:extLst>
              <a:ext uri="{FF2B5EF4-FFF2-40B4-BE49-F238E27FC236}">
                <a16:creationId xmlns:a16="http://schemas.microsoft.com/office/drawing/2014/main" id="{9903E539-C4C3-5E6B-F0A7-FC89C79CEA47}"/>
              </a:ext>
            </a:extLst>
          </p:cNvPr>
          <p:cNvSpPr txBox="1"/>
          <p:nvPr/>
        </p:nvSpPr>
        <p:spPr>
          <a:xfrm>
            <a:off x="5161123" y="3628054"/>
            <a:ext cx="6842675" cy="369332"/>
          </a:xfrm>
          <a:prstGeom prst="rect">
            <a:avLst/>
          </a:prstGeom>
          <a:noFill/>
        </p:spPr>
        <p:txBody>
          <a:bodyPr wrap="square" rtlCol="0">
            <a:spAutoFit/>
          </a:bodyPr>
          <a:lstStyle/>
          <a:p>
            <a:r>
              <a:rPr lang="en-US" dirty="0"/>
              <a:t>Image format: BITMAP (*bmp), JPEG (*jpg), PDF (*pdf), TIFF </a:t>
            </a:r>
            <a:r>
              <a:rPr lang="en-US" dirty="0" err="1"/>
              <a:t>etc</a:t>
            </a:r>
            <a:endParaRPr lang="en-US" dirty="0"/>
          </a:p>
        </p:txBody>
      </p:sp>
      <p:sp>
        <p:nvSpPr>
          <p:cNvPr id="6" name="TextBox 5">
            <a:extLst>
              <a:ext uri="{FF2B5EF4-FFF2-40B4-BE49-F238E27FC236}">
                <a16:creationId xmlns:a16="http://schemas.microsoft.com/office/drawing/2014/main" id="{61D142A6-0A82-AF76-027D-CE9F5F219BE1}"/>
              </a:ext>
            </a:extLst>
          </p:cNvPr>
          <p:cNvSpPr txBox="1"/>
          <p:nvPr/>
        </p:nvSpPr>
        <p:spPr>
          <a:xfrm>
            <a:off x="5192010" y="2488067"/>
            <a:ext cx="3213456" cy="369332"/>
          </a:xfrm>
          <a:prstGeom prst="rect">
            <a:avLst/>
          </a:prstGeom>
          <a:noFill/>
        </p:spPr>
        <p:txBody>
          <a:bodyPr wrap="square" rtlCol="0">
            <a:spAutoFit/>
          </a:bodyPr>
          <a:lstStyle/>
          <a:p>
            <a:r>
              <a:rPr lang="en-US" dirty="0"/>
              <a:t>Name assigned to the image</a:t>
            </a:r>
          </a:p>
        </p:txBody>
      </p:sp>
      <p:sp>
        <p:nvSpPr>
          <p:cNvPr id="7" name="TextBox 6">
            <a:extLst>
              <a:ext uri="{FF2B5EF4-FFF2-40B4-BE49-F238E27FC236}">
                <a16:creationId xmlns:a16="http://schemas.microsoft.com/office/drawing/2014/main" id="{574FC5C3-3BC9-AD40-A16A-20565FF339C9}"/>
              </a:ext>
            </a:extLst>
          </p:cNvPr>
          <p:cNvSpPr txBox="1"/>
          <p:nvPr/>
        </p:nvSpPr>
        <p:spPr>
          <a:xfrm>
            <a:off x="4821328" y="4883581"/>
            <a:ext cx="3584137" cy="369332"/>
          </a:xfrm>
          <a:prstGeom prst="rect">
            <a:avLst/>
          </a:prstGeom>
          <a:noFill/>
        </p:spPr>
        <p:txBody>
          <a:bodyPr wrap="square" rtlCol="0">
            <a:spAutoFit/>
          </a:bodyPr>
          <a:lstStyle/>
          <a:p>
            <a:r>
              <a:rPr lang="en-US" dirty="0"/>
              <a:t>Image Size on Image Bed</a:t>
            </a:r>
          </a:p>
        </p:txBody>
      </p:sp>
      <p:sp>
        <p:nvSpPr>
          <p:cNvPr id="8" name="Right Brace 7">
            <a:extLst>
              <a:ext uri="{FF2B5EF4-FFF2-40B4-BE49-F238E27FC236}">
                <a16:creationId xmlns:a16="http://schemas.microsoft.com/office/drawing/2014/main" id="{DC9643A2-503E-5923-1EA6-B0A4D69D3A90}"/>
              </a:ext>
            </a:extLst>
          </p:cNvPr>
          <p:cNvSpPr/>
          <p:nvPr/>
        </p:nvSpPr>
        <p:spPr>
          <a:xfrm>
            <a:off x="4709106" y="1375450"/>
            <a:ext cx="421943" cy="966216"/>
          </a:xfrm>
          <a:prstGeom prst="rightBrace">
            <a:avLst>
              <a:gd name="adj1" fmla="val 5119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AB84E3D9-237E-6DEF-045A-FF7D98B40AC9}"/>
              </a:ext>
            </a:extLst>
          </p:cNvPr>
          <p:cNvSpPr/>
          <p:nvPr/>
        </p:nvSpPr>
        <p:spPr>
          <a:xfrm>
            <a:off x="4709106" y="2454282"/>
            <a:ext cx="421943" cy="440601"/>
          </a:xfrm>
          <a:prstGeom prst="rightBrace">
            <a:avLst>
              <a:gd name="adj1" fmla="val 5119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7D2C3BA1-3735-130D-5C60-D361992F4AB3}"/>
              </a:ext>
            </a:extLst>
          </p:cNvPr>
          <p:cNvSpPr/>
          <p:nvPr/>
        </p:nvSpPr>
        <p:spPr>
          <a:xfrm>
            <a:off x="4739180" y="3237445"/>
            <a:ext cx="421943" cy="1130403"/>
          </a:xfrm>
          <a:prstGeom prst="rightBrace">
            <a:avLst>
              <a:gd name="adj1" fmla="val 5119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47297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0C5E9C-A80F-6823-16F8-3C5C37F38589}"/>
              </a:ext>
            </a:extLst>
          </p:cNvPr>
          <p:cNvPicPr>
            <a:picLocks noChangeAspect="1"/>
          </p:cNvPicPr>
          <p:nvPr/>
        </p:nvPicPr>
        <p:blipFill>
          <a:blip r:embed="rId2"/>
          <a:stretch>
            <a:fillRect/>
          </a:stretch>
        </p:blipFill>
        <p:spPr>
          <a:xfrm>
            <a:off x="1183907" y="-2091"/>
            <a:ext cx="3157086" cy="3387290"/>
          </a:xfrm>
          <a:prstGeom prst="rect">
            <a:avLst/>
          </a:prstGeom>
        </p:spPr>
      </p:pic>
      <p:pic>
        <p:nvPicPr>
          <p:cNvPr id="7" name="Picture 6">
            <a:extLst>
              <a:ext uri="{FF2B5EF4-FFF2-40B4-BE49-F238E27FC236}">
                <a16:creationId xmlns:a16="http://schemas.microsoft.com/office/drawing/2014/main" id="{193BFD21-480C-24A7-DFC4-F84030D652EF}"/>
              </a:ext>
            </a:extLst>
          </p:cNvPr>
          <p:cNvPicPr>
            <a:picLocks noChangeAspect="1"/>
          </p:cNvPicPr>
          <p:nvPr/>
        </p:nvPicPr>
        <p:blipFill>
          <a:blip r:embed="rId3"/>
          <a:stretch>
            <a:fillRect/>
          </a:stretch>
        </p:blipFill>
        <p:spPr>
          <a:xfrm>
            <a:off x="5877830" y="14129"/>
            <a:ext cx="3157086" cy="3371070"/>
          </a:xfrm>
          <a:prstGeom prst="rect">
            <a:avLst/>
          </a:prstGeom>
        </p:spPr>
      </p:pic>
      <p:pic>
        <p:nvPicPr>
          <p:cNvPr id="9" name="Picture 8">
            <a:extLst>
              <a:ext uri="{FF2B5EF4-FFF2-40B4-BE49-F238E27FC236}">
                <a16:creationId xmlns:a16="http://schemas.microsoft.com/office/drawing/2014/main" id="{F4FE5D12-DE89-C1A6-EE83-372C884ADF9B}"/>
              </a:ext>
            </a:extLst>
          </p:cNvPr>
          <p:cNvPicPr>
            <a:picLocks noChangeAspect="1"/>
          </p:cNvPicPr>
          <p:nvPr/>
        </p:nvPicPr>
        <p:blipFill>
          <a:blip r:embed="rId4"/>
          <a:stretch>
            <a:fillRect/>
          </a:stretch>
        </p:blipFill>
        <p:spPr>
          <a:xfrm>
            <a:off x="1183907" y="3472802"/>
            <a:ext cx="3157086" cy="3390579"/>
          </a:xfrm>
          <a:prstGeom prst="rect">
            <a:avLst/>
          </a:prstGeom>
        </p:spPr>
      </p:pic>
      <p:pic>
        <p:nvPicPr>
          <p:cNvPr id="11" name="Picture 10">
            <a:extLst>
              <a:ext uri="{FF2B5EF4-FFF2-40B4-BE49-F238E27FC236}">
                <a16:creationId xmlns:a16="http://schemas.microsoft.com/office/drawing/2014/main" id="{ED0175A7-FD10-34FC-FFE4-CFA479B1A188}"/>
              </a:ext>
            </a:extLst>
          </p:cNvPr>
          <p:cNvPicPr>
            <a:picLocks noChangeAspect="1"/>
          </p:cNvPicPr>
          <p:nvPr/>
        </p:nvPicPr>
        <p:blipFill>
          <a:blip r:embed="rId5"/>
          <a:stretch>
            <a:fillRect/>
          </a:stretch>
        </p:blipFill>
        <p:spPr>
          <a:xfrm>
            <a:off x="5877830" y="3456341"/>
            <a:ext cx="3157086" cy="3387530"/>
          </a:xfrm>
          <a:prstGeom prst="rect">
            <a:avLst/>
          </a:prstGeom>
        </p:spPr>
      </p:pic>
      <p:sp>
        <p:nvSpPr>
          <p:cNvPr id="12" name="TextBox 11">
            <a:extLst>
              <a:ext uri="{FF2B5EF4-FFF2-40B4-BE49-F238E27FC236}">
                <a16:creationId xmlns:a16="http://schemas.microsoft.com/office/drawing/2014/main" id="{EF67065B-9C7A-6816-A88B-6BBBCF143968}"/>
              </a:ext>
            </a:extLst>
          </p:cNvPr>
          <p:cNvSpPr txBox="1"/>
          <p:nvPr/>
        </p:nvSpPr>
        <p:spPr>
          <a:xfrm>
            <a:off x="231402" y="1463040"/>
            <a:ext cx="952505" cy="369332"/>
          </a:xfrm>
          <a:prstGeom prst="rect">
            <a:avLst/>
          </a:prstGeom>
          <a:noFill/>
        </p:spPr>
        <p:txBody>
          <a:bodyPr wrap="none" rtlCol="0">
            <a:spAutoFit/>
          </a:bodyPr>
          <a:lstStyle/>
          <a:p>
            <a:r>
              <a:rPr lang="en-US" dirty="0"/>
              <a:t>150 DPI</a:t>
            </a:r>
          </a:p>
        </p:txBody>
      </p:sp>
      <p:sp>
        <p:nvSpPr>
          <p:cNvPr id="14" name="TextBox 13">
            <a:extLst>
              <a:ext uri="{FF2B5EF4-FFF2-40B4-BE49-F238E27FC236}">
                <a16:creationId xmlns:a16="http://schemas.microsoft.com/office/drawing/2014/main" id="{8E006BC1-335B-E07D-92D6-F14DFB2C90A6}"/>
              </a:ext>
            </a:extLst>
          </p:cNvPr>
          <p:cNvSpPr txBox="1"/>
          <p:nvPr/>
        </p:nvSpPr>
        <p:spPr>
          <a:xfrm>
            <a:off x="4767317" y="5058259"/>
            <a:ext cx="1074333" cy="369332"/>
          </a:xfrm>
          <a:prstGeom prst="rect">
            <a:avLst/>
          </a:prstGeom>
          <a:noFill/>
        </p:spPr>
        <p:txBody>
          <a:bodyPr wrap="none" rtlCol="0">
            <a:spAutoFit/>
          </a:bodyPr>
          <a:lstStyle/>
          <a:p>
            <a:r>
              <a:rPr lang="en-US" dirty="0"/>
              <a:t>1200 DPI</a:t>
            </a:r>
          </a:p>
        </p:txBody>
      </p:sp>
      <p:sp>
        <p:nvSpPr>
          <p:cNvPr id="15" name="TextBox 14">
            <a:extLst>
              <a:ext uri="{FF2B5EF4-FFF2-40B4-BE49-F238E27FC236}">
                <a16:creationId xmlns:a16="http://schemas.microsoft.com/office/drawing/2014/main" id="{3D8E5ACC-2015-AC93-7566-452526FCCF3B}"/>
              </a:ext>
            </a:extLst>
          </p:cNvPr>
          <p:cNvSpPr txBox="1"/>
          <p:nvPr/>
        </p:nvSpPr>
        <p:spPr>
          <a:xfrm>
            <a:off x="281330" y="4873229"/>
            <a:ext cx="952505" cy="369332"/>
          </a:xfrm>
          <a:prstGeom prst="rect">
            <a:avLst/>
          </a:prstGeom>
          <a:noFill/>
        </p:spPr>
        <p:txBody>
          <a:bodyPr wrap="none" rtlCol="0">
            <a:spAutoFit/>
          </a:bodyPr>
          <a:lstStyle/>
          <a:p>
            <a:r>
              <a:rPr lang="en-US" dirty="0"/>
              <a:t>600 DPI</a:t>
            </a:r>
          </a:p>
        </p:txBody>
      </p:sp>
      <p:sp>
        <p:nvSpPr>
          <p:cNvPr id="16" name="TextBox 15">
            <a:extLst>
              <a:ext uri="{FF2B5EF4-FFF2-40B4-BE49-F238E27FC236}">
                <a16:creationId xmlns:a16="http://schemas.microsoft.com/office/drawing/2014/main" id="{12E7D756-0E61-A033-73B8-BF0B4372F036}"/>
              </a:ext>
            </a:extLst>
          </p:cNvPr>
          <p:cNvSpPr txBox="1"/>
          <p:nvPr/>
        </p:nvSpPr>
        <p:spPr>
          <a:xfrm>
            <a:off x="4809224" y="1580329"/>
            <a:ext cx="952505" cy="369332"/>
          </a:xfrm>
          <a:prstGeom prst="rect">
            <a:avLst/>
          </a:prstGeom>
          <a:noFill/>
        </p:spPr>
        <p:txBody>
          <a:bodyPr wrap="none" rtlCol="0">
            <a:spAutoFit/>
          </a:bodyPr>
          <a:lstStyle/>
          <a:p>
            <a:r>
              <a:rPr lang="en-US" dirty="0"/>
              <a:t>300 DPI</a:t>
            </a:r>
          </a:p>
        </p:txBody>
      </p:sp>
      <p:sp>
        <p:nvSpPr>
          <p:cNvPr id="17" name="TextBox 16">
            <a:extLst>
              <a:ext uri="{FF2B5EF4-FFF2-40B4-BE49-F238E27FC236}">
                <a16:creationId xmlns:a16="http://schemas.microsoft.com/office/drawing/2014/main" id="{444F5271-186A-B3BF-708E-AF6187CFBB63}"/>
              </a:ext>
            </a:extLst>
          </p:cNvPr>
          <p:cNvSpPr txBox="1"/>
          <p:nvPr/>
        </p:nvSpPr>
        <p:spPr>
          <a:xfrm>
            <a:off x="9524282" y="6441578"/>
            <a:ext cx="2667718" cy="369332"/>
          </a:xfrm>
          <a:prstGeom prst="rect">
            <a:avLst/>
          </a:prstGeom>
          <a:noFill/>
        </p:spPr>
        <p:txBody>
          <a:bodyPr wrap="none" rtlCol="0">
            <a:spAutoFit/>
          </a:bodyPr>
          <a:lstStyle/>
          <a:p>
            <a:r>
              <a:rPr lang="en-US" dirty="0"/>
              <a:t>DPI means dots per inch</a:t>
            </a:r>
          </a:p>
        </p:txBody>
      </p:sp>
      <p:sp>
        <p:nvSpPr>
          <p:cNvPr id="18" name="TextBox 17">
            <a:extLst>
              <a:ext uri="{FF2B5EF4-FFF2-40B4-BE49-F238E27FC236}">
                <a16:creationId xmlns:a16="http://schemas.microsoft.com/office/drawing/2014/main" id="{77CEF59C-F2D6-573B-5944-CA8C6301D4AC}"/>
              </a:ext>
            </a:extLst>
          </p:cNvPr>
          <p:cNvSpPr txBox="1"/>
          <p:nvPr/>
        </p:nvSpPr>
        <p:spPr>
          <a:xfrm>
            <a:off x="9334148" y="2490721"/>
            <a:ext cx="2667718" cy="1384995"/>
          </a:xfrm>
          <a:prstGeom prst="rect">
            <a:avLst/>
          </a:prstGeom>
          <a:noFill/>
        </p:spPr>
        <p:txBody>
          <a:bodyPr wrap="square" rtlCol="0">
            <a:spAutoFit/>
          </a:bodyPr>
          <a:lstStyle/>
          <a:p>
            <a:pPr algn="ctr"/>
            <a:r>
              <a:rPr lang="en-US" sz="2800" b="1" dirty="0"/>
              <a:t>Effect of Increasing the Dots per Inch</a:t>
            </a:r>
          </a:p>
        </p:txBody>
      </p:sp>
    </p:spTree>
    <p:extLst>
      <p:ext uri="{BB962C8B-B14F-4D97-AF65-F5344CB8AC3E}">
        <p14:creationId xmlns:p14="http://schemas.microsoft.com/office/powerpoint/2010/main" val="3072954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22BF7-C4EC-EEDF-B8C4-3C846BBA591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C57F70F-1013-7566-69BC-31069577A4BC}"/>
              </a:ext>
            </a:extLst>
          </p:cNvPr>
          <p:cNvPicPr>
            <a:picLocks noChangeAspect="1"/>
          </p:cNvPicPr>
          <p:nvPr/>
        </p:nvPicPr>
        <p:blipFill>
          <a:blip r:embed="rId2"/>
          <a:srcRect l="25019" r="26952"/>
          <a:stretch/>
        </p:blipFill>
        <p:spPr>
          <a:xfrm>
            <a:off x="6536" y="6019"/>
            <a:ext cx="3067250" cy="6851981"/>
          </a:xfrm>
          <a:prstGeom prst="rect">
            <a:avLst/>
          </a:prstGeom>
        </p:spPr>
      </p:pic>
      <p:pic>
        <p:nvPicPr>
          <p:cNvPr id="7" name="Picture 6">
            <a:extLst>
              <a:ext uri="{FF2B5EF4-FFF2-40B4-BE49-F238E27FC236}">
                <a16:creationId xmlns:a16="http://schemas.microsoft.com/office/drawing/2014/main" id="{42232B4C-5BFC-B004-4921-97AB3F63C6CF}"/>
              </a:ext>
            </a:extLst>
          </p:cNvPr>
          <p:cNvPicPr>
            <a:picLocks noChangeAspect="1"/>
          </p:cNvPicPr>
          <p:nvPr/>
        </p:nvPicPr>
        <p:blipFill>
          <a:blip r:embed="rId3"/>
          <a:srcRect l="23274" r="22922"/>
          <a:stretch/>
        </p:blipFill>
        <p:spPr>
          <a:xfrm>
            <a:off x="2890910" y="9788"/>
            <a:ext cx="3452633" cy="6851981"/>
          </a:xfrm>
          <a:prstGeom prst="rect">
            <a:avLst/>
          </a:prstGeom>
        </p:spPr>
      </p:pic>
      <p:pic>
        <p:nvPicPr>
          <p:cNvPr id="9" name="Picture 8">
            <a:extLst>
              <a:ext uri="{FF2B5EF4-FFF2-40B4-BE49-F238E27FC236}">
                <a16:creationId xmlns:a16="http://schemas.microsoft.com/office/drawing/2014/main" id="{EFA26D83-3FC2-327A-A65B-D2DD80033564}"/>
              </a:ext>
            </a:extLst>
          </p:cNvPr>
          <p:cNvPicPr>
            <a:picLocks noChangeAspect="1"/>
          </p:cNvPicPr>
          <p:nvPr/>
        </p:nvPicPr>
        <p:blipFill>
          <a:blip r:embed="rId4"/>
          <a:srcRect l="19355" r="28705"/>
          <a:stretch/>
        </p:blipFill>
        <p:spPr>
          <a:xfrm>
            <a:off x="6038250" y="9462"/>
            <a:ext cx="3316708" cy="6858000"/>
          </a:xfrm>
          <a:prstGeom prst="rect">
            <a:avLst/>
          </a:prstGeom>
        </p:spPr>
      </p:pic>
      <p:pic>
        <p:nvPicPr>
          <p:cNvPr id="11" name="Picture 10">
            <a:extLst>
              <a:ext uri="{FF2B5EF4-FFF2-40B4-BE49-F238E27FC236}">
                <a16:creationId xmlns:a16="http://schemas.microsoft.com/office/drawing/2014/main" id="{1B0C7799-556D-42B3-28F0-0FD267487C4A}"/>
              </a:ext>
            </a:extLst>
          </p:cNvPr>
          <p:cNvPicPr>
            <a:picLocks noChangeAspect="1"/>
          </p:cNvPicPr>
          <p:nvPr/>
        </p:nvPicPr>
        <p:blipFill>
          <a:blip r:embed="rId5"/>
          <a:srcRect l="21017" t="-769" r="26795" b="769"/>
          <a:stretch/>
        </p:blipFill>
        <p:spPr>
          <a:xfrm>
            <a:off x="8856405" y="-44520"/>
            <a:ext cx="3352645" cy="6893057"/>
          </a:xfrm>
          <a:prstGeom prst="rect">
            <a:avLst/>
          </a:prstGeom>
        </p:spPr>
      </p:pic>
      <p:sp>
        <p:nvSpPr>
          <p:cNvPr id="12" name="TextBox 11">
            <a:extLst>
              <a:ext uri="{FF2B5EF4-FFF2-40B4-BE49-F238E27FC236}">
                <a16:creationId xmlns:a16="http://schemas.microsoft.com/office/drawing/2014/main" id="{8C3EADFE-F7F5-BE06-A6AF-2DD283B5824B}"/>
              </a:ext>
            </a:extLst>
          </p:cNvPr>
          <p:cNvSpPr txBox="1"/>
          <p:nvPr/>
        </p:nvSpPr>
        <p:spPr>
          <a:xfrm>
            <a:off x="-51524" y="335114"/>
            <a:ext cx="952505" cy="369332"/>
          </a:xfrm>
          <a:prstGeom prst="rect">
            <a:avLst/>
          </a:prstGeom>
          <a:noFill/>
        </p:spPr>
        <p:txBody>
          <a:bodyPr wrap="none" rtlCol="0">
            <a:spAutoFit/>
          </a:bodyPr>
          <a:lstStyle/>
          <a:p>
            <a:r>
              <a:rPr lang="en-US" dirty="0"/>
              <a:t>150 DPI</a:t>
            </a:r>
          </a:p>
        </p:txBody>
      </p:sp>
      <p:sp>
        <p:nvSpPr>
          <p:cNvPr id="14" name="TextBox 13">
            <a:extLst>
              <a:ext uri="{FF2B5EF4-FFF2-40B4-BE49-F238E27FC236}">
                <a16:creationId xmlns:a16="http://schemas.microsoft.com/office/drawing/2014/main" id="{2A37D5A0-7DC3-F631-7B90-3983ABF52F7A}"/>
              </a:ext>
            </a:extLst>
          </p:cNvPr>
          <p:cNvSpPr txBox="1"/>
          <p:nvPr/>
        </p:nvSpPr>
        <p:spPr>
          <a:xfrm>
            <a:off x="8817791" y="355520"/>
            <a:ext cx="1074333" cy="369332"/>
          </a:xfrm>
          <a:prstGeom prst="rect">
            <a:avLst/>
          </a:prstGeom>
          <a:noFill/>
        </p:spPr>
        <p:txBody>
          <a:bodyPr wrap="none" rtlCol="0">
            <a:spAutoFit/>
          </a:bodyPr>
          <a:lstStyle/>
          <a:p>
            <a:r>
              <a:rPr lang="en-US" dirty="0"/>
              <a:t>1200 DPI</a:t>
            </a:r>
          </a:p>
        </p:txBody>
      </p:sp>
      <p:sp>
        <p:nvSpPr>
          <p:cNvPr id="15" name="TextBox 14">
            <a:extLst>
              <a:ext uri="{FF2B5EF4-FFF2-40B4-BE49-F238E27FC236}">
                <a16:creationId xmlns:a16="http://schemas.microsoft.com/office/drawing/2014/main" id="{579ABB10-7DF0-8F6C-24B6-F539FAEDCD6B}"/>
              </a:ext>
            </a:extLst>
          </p:cNvPr>
          <p:cNvSpPr txBox="1"/>
          <p:nvPr/>
        </p:nvSpPr>
        <p:spPr>
          <a:xfrm>
            <a:off x="6018571" y="335114"/>
            <a:ext cx="952505" cy="369332"/>
          </a:xfrm>
          <a:prstGeom prst="rect">
            <a:avLst/>
          </a:prstGeom>
          <a:noFill/>
        </p:spPr>
        <p:txBody>
          <a:bodyPr wrap="none" rtlCol="0">
            <a:spAutoFit/>
          </a:bodyPr>
          <a:lstStyle/>
          <a:p>
            <a:r>
              <a:rPr lang="en-US" dirty="0"/>
              <a:t>600 DPI</a:t>
            </a:r>
          </a:p>
        </p:txBody>
      </p:sp>
      <p:sp>
        <p:nvSpPr>
          <p:cNvPr id="16" name="TextBox 15">
            <a:extLst>
              <a:ext uri="{FF2B5EF4-FFF2-40B4-BE49-F238E27FC236}">
                <a16:creationId xmlns:a16="http://schemas.microsoft.com/office/drawing/2014/main" id="{B5EE8434-5098-45D8-104A-87E31E821946}"/>
              </a:ext>
            </a:extLst>
          </p:cNvPr>
          <p:cNvSpPr txBox="1"/>
          <p:nvPr/>
        </p:nvSpPr>
        <p:spPr>
          <a:xfrm>
            <a:off x="2839785" y="335114"/>
            <a:ext cx="952505" cy="369332"/>
          </a:xfrm>
          <a:prstGeom prst="rect">
            <a:avLst/>
          </a:prstGeom>
          <a:noFill/>
        </p:spPr>
        <p:txBody>
          <a:bodyPr wrap="none" rtlCol="0">
            <a:spAutoFit/>
          </a:bodyPr>
          <a:lstStyle/>
          <a:p>
            <a:r>
              <a:rPr lang="en-US" dirty="0"/>
              <a:t>300 DPI</a:t>
            </a:r>
          </a:p>
        </p:txBody>
      </p:sp>
      <p:sp>
        <p:nvSpPr>
          <p:cNvPr id="17" name="TextBox 16">
            <a:extLst>
              <a:ext uri="{FF2B5EF4-FFF2-40B4-BE49-F238E27FC236}">
                <a16:creationId xmlns:a16="http://schemas.microsoft.com/office/drawing/2014/main" id="{9316F84C-4575-BB5A-1056-10284E8F2B8C}"/>
              </a:ext>
            </a:extLst>
          </p:cNvPr>
          <p:cNvSpPr txBox="1"/>
          <p:nvPr/>
        </p:nvSpPr>
        <p:spPr>
          <a:xfrm>
            <a:off x="9980190" y="3655996"/>
            <a:ext cx="2667718" cy="369332"/>
          </a:xfrm>
          <a:prstGeom prst="rect">
            <a:avLst/>
          </a:prstGeom>
          <a:noFill/>
        </p:spPr>
        <p:txBody>
          <a:bodyPr wrap="none" rtlCol="0">
            <a:spAutoFit/>
          </a:bodyPr>
          <a:lstStyle/>
          <a:p>
            <a:r>
              <a:rPr lang="en-US" dirty="0"/>
              <a:t>DPI means dots per inch</a:t>
            </a:r>
          </a:p>
        </p:txBody>
      </p:sp>
    </p:spTree>
    <p:extLst>
      <p:ext uri="{BB962C8B-B14F-4D97-AF65-F5344CB8AC3E}">
        <p14:creationId xmlns:p14="http://schemas.microsoft.com/office/powerpoint/2010/main" val="34894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D0B82-6E92-C974-C9D7-28825F565AE0}"/>
              </a:ext>
            </a:extLst>
          </p:cNvPr>
          <p:cNvSpPr>
            <a:spLocks noGrp="1"/>
          </p:cNvSpPr>
          <p:nvPr>
            <p:ph type="title"/>
          </p:nvPr>
        </p:nvSpPr>
        <p:spPr/>
        <p:txBody>
          <a:bodyPr/>
          <a:lstStyle/>
          <a:p>
            <a:r>
              <a:rPr lang="en-US" dirty="0"/>
              <a:t>Photographic Forensics </a:t>
            </a:r>
          </a:p>
        </p:txBody>
      </p:sp>
      <p:sp>
        <p:nvSpPr>
          <p:cNvPr id="3" name="Content Placeholder 2">
            <a:extLst>
              <a:ext uri="{FF2B5EF4-FFF2-40B4-BE49-F238E27FC236}">
                <a16:creationId xmlns:a16="http://schemas.microsoft.com/office/drawing/2014/main" id="{CF4A66B9-B7E0-2327-07FF-A6D3E4D39E61}"/>
              </a:ext>
            </a:extLst>
          </p:cNvPr>
          <p:cNvSpPr>
            <a:spLocks noGrp="1"/>
          </p:cNvSpPr>
          <p:nvPr>
            <p:ph idx="1"/>
          </p:nvPr>
        </p:nvSpPr>
        <p:spPr>
          <a:xfrm>
            <a:off x="680321" y="2336873"/>
            <a:ext cx="9613861" cy="4107470"/>
          </a:xfrm>
        </p:spPr>
        <p:txBody>
          <a:bodyPr>
            <a:normAutofit fontScale="92500" lnSpcReduction="10000"/>
          </a:bodyPr>
          <a:lstStyle/>
          <a:p>
            <a:r>
              <a:rPr lang="en-US" sz="2800" dirty="0"/>
              <a:t>What is it?</a:t>
            </a:r>
          </a:p>
          <a:p>
            <a:pPr lvl="1"/>
            <a:r>
              <a:rPr lang="en-US" sz="2400" dirty="0"/>
              <a:t>Is the process of identifying people in your photographs and being able to date the photograph and the location where it was taken</a:t>
            </a:r>
          </a:p>
          <a:p>
            <a:pPr lvl="1"/>
            <a:r>
              <a:rPr lang="en-US" sz="2400" dirty="0"/>
              <a:t>It is a journey that can and will take time but will reward you immensely for your efforts</a:t>
            </a:r>
          </a:p>
          <a:p>
            <a:r>
              <a:rPr lang="en-US" sz="2800" dirty="0"/>
              <a:t>How does it work?</a:t>
            </a:r>
          </a:p>
          <a:p>
            <a:pPr lvl="1"/>
            <a:r>
              <a:rPr lang="en-US" sz="2400" dirty="0"/>
              <a:t>Organization</a:t>
            </a:r>
          </a:p>
          <a:p>
            <a:pPr lvl="2"/>
            <a:r>
              <a:rPr lang="en-US" sz="2200" dirty="0"/>
              <a:t>Retrieve digital photographs when needed for review</a:t>
            </a:r>
          </a:p>
          <a:p>
            <a:pPr lvl="1"/>
            <a:r>
              <a:rPr lang="en-US" sz="2400" dirty="0"/>
              <a:t>Research</a:t>
            </a:r>
          </a:p>
          <a:p>
            <a:pPr lvl="2"/>
            <a:r>
              <a:rPr lang="en-US" sz="2200" dirty="0"/>
              <a:t>Collect family facts</a:t>
            </a:r>
          </a:p>
          <a:p>
            <a:pPr lvl="1"/>
            <a:r>
              <a:rPr lang="en-US" sz="2400" dirty="0"/>
              <a:t>Determination </a:t>
            </a:r>
          </a:p>
          <a:p>
            <a:pPr lvl="2"/>
            <a:r>
              <a:rPr lang="en-US" sz="2200" dirty="0"/>
              <a:t>Never give up there are clues to every photo</a:t>
            </a:r>
          </a:p>
          <a:p>
            <a:endParaRPr lang="en-US" sz="2800" dirty="0"/>
          </a:p>
          <a:p>
            <a:endParaRPr lang="en-US" sz="2800" dirty="0"/>
          </a:p>
        </p:txBody>
      </p:sp>
      <p:pic>
        <p:nvPicPr>
          <p:cNvPr id="5" name="Picture 4" descr="A group of people posing for a photo&#10;&#10;Description automatically generated">
            <a:extLst>
              <a:ext uri="{FF2B5EF4-FFF2-40B4-BE49-F238E27FC236}">
                <a16:creationId xmlns:a16="http://schemas.microsoft.com/office/drawing/2014/main" id="{7315651A-A50E-3B02-DD7E-A2FBA92AA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1957" y="4204063"/>
            <a:ext cx="3584449" cy="2240280"/>
          </a:xfrm>
          <a:prstGeom prst="rect">
            <a:avLst/>
          </a:prstGeom>
        </p:spPr>
      </p:pic>
    </p:spTree>
    <p:extLst>
      <p:ext uri="{BB962C8B-B14F-4D97-AF65-F5344CB8AC3E}">
        <p14:creationId xmlns:p14="http://schemas.microsoft.com/office/powerpoint/2010/main" val="3365228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6CE5-CF10-51E2-4978-2D4D41424B8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5FD3807-4D99-DB9F-F5A9-782F84BB0CD7}"/>
              </a:ext>
            </a:extLst>
          </p:cNvPr>
          <p:cNvPicPr>
            <a:picLocks noChangeAspect="1"/>
          </p:cNvPicPr>
          <p:nvPr/>
        </p:nvPicPr>
        <p:blipFill>
          <a:blip r:embed="rId2"/>
          <a:srcRect r="413"/>
          <a:stretch/>
        </p:blipFill>
        <p:spPr>
          <a:xfrm>
            <a:off x="164917" y="258111"/>
            <a:ext cx="5690668" cy="6131293"/>
          </a:xfrm>
          <a:prstGeom prst="rect">
            <a:avLst/>
          </a:prstGeom>
        </p:spPr>
      </p:pic>
      <p:sp>
        <p:nvSpPr>
          <p:cNvPr id="12" name="TextBox 11">
            <a:extLst>
              <a:ext uri="{FF2B5EF4-FFF2-40B4-BE49-F238E27FC236}">
                <a16:creationId xmlns:a16="http://schemas.microsoft.com/office/drawing/2014/main" id="{998659B2-6C77-2232-F394-E38892931AF5}"/>
              </a:ext>
            </a:extLst>
          </p:cNvPr>
          <p:cNvSpPr txBox="1"/>
          <p:nvPr/>
        </p:nvSpPr>
        <p:spPr>
          <a:xfrm>
            <a:off x="10707657" y="258112"/>
            <a:ext cx="952505" cy="369332"/>
          </a:xfrm>
          <a:prstGeom prst="rect">
            <a:avLst/>
          </a:prstGeom>
          <a:noFill/>
        </p:spPr>
        <p:txBody>
          <a:bodyPr wrap="none" rtlCol="0">
            <a:spAutoFit/>
          </a:bodyPr>
          <a:lstStyle/>
          <a:p>
            <a:r>
              <a:rPr lang="en-US" dirty="0"/>
              <a:t>150 DPI</a:t>
            </a:r>
          </a:p>
        </p:txBody>
      </p:sp>
      <p:sp>
        <p:nvSpPr>
          <p:cNvPr id="14" name="TextBox 13">
            <a:extLst>
              <a:ext uri="{FF2B5EF4-FFF2-40B4-BE49-F238E27FC236}">
                <a16:creationId xmlns:a16="http://schemas.microsoft.com/office/drawing/2014/main" id="{B5D06054-D3DE-76FD-43DD-6BE46AF98BDA}"/>
              </a:ext>
            </a:extLst>
          </p:cNvPr>
          <p:cNvSpPr txBox="1"/>
          <p:nvPr/>
        </p:nvSpPr>
        <p:spPr>
          <a:xfrm>
            <a:off x="337799" y="614108"/>
            <a:ext cx="1074333" cy="369332"/>
          </a:xfrm>
          <a:prstGeom prst="rect">
            <a:avLst/>
          </a:prstGeom>
          <a:noFill/>
        </p:spPr>
        <p:txBody>
          <a:bodyPr wrap="none" rtlCol="0">
            <a:spAutoFit/>
          </a:bodyPr>
          <a:lstStyle/>
          <a:p>
            <a:r>
              <a:rPr lang="en-US" dirty="0"/>
              <a:t>1200 DPI</a:t>
            </a:r>
          </a:p>
        </p:txBody>
      </p:sp>
      <p:sp>
        <p:nvSpPr>
          <p:cNvPr id="15" name="TextBox 14">
            <a:extLst>
              <a:ext uri="{FF2B5EF4-FFF2-40B4-BE49-F238E27FC236}">
                <a16:creationId xmlns:a16="http://schemas.microsoft.com/office/drawing/2014/main" id="{5BEAD62D-6D33-18D0-4EAE-5B7390785E0B}"/>
              </a:ext>
            </a:extLst>
          </p:cNvPr>
          <p:cNvSpPr txBox="1"/>
          <p:nvPr/>
        </p:nvSpPr>
        <p:spPr>
          <a:xfrm>
            <a:off x="10901696" y="912630"/>
            <a:ext cx="952505" cy="369332"/>
          </a:xfrm>
          <a:prstGeom prst="rect">
            <a:avLst/>
          </a:prstGeom>
          <a:noFill/>
        </p:spPr>
        <p:txBody>
          <a:bodyPr wrap="none" rtlCol="0">
            <a:spAutoFit/>
          </a:bodyPr>
          <a:lstStyle/>
          <a:p>
            <a:r>
              <a:rPr lang="en-US" dirty="0"/>
              <a:t>600 DPI</a:t>
            </a:r>
          </a:p>
        </p:txBody>
      </p:sp>
      <p:sp>
        <p:nvSpPr>
          <p:cNvPr id="16" name="TextBox 15">
            <a:extLst>
              <a:ext uri="{FF2B5EF4-FFF2-40B4-BE49-F238E27FC236}">
                <a16:creationId xmlns:a16="http://schemas.microsoft.com/office/drawing/2014/main" id="{1ABEF16E-8B8C-3AB9-72D7-1B92F3411155}"/>
              </a:ext>
            </a:extLst>
          </p:cNvPr>
          <p:cNvSpPr txBox="1"/>
          <p:nvPr/>
        </p:nvSpPr>
        <p:spPr>
          <a:xfrm>
            <a:off x="10901696" y="1293389"/>
            <a:ext cx="952505" cy="369332"/>
          </a:xfrm>
          <a:prstGeom prst="rect">
            <a:avLst/>
          </a:prstGeom>
          <a:noFill/>
        </p:spPr>
        <p:txBody>
          <a:bodyPr wrap="none" rtlCol="0">
            <a:spAutoFit/>
          </a:bodyPr>
          <a:lstStyle/>
          <a:p>
            <a:r>
              <a:rPr lang="en-US" dirty="0"/>
              <a:t>300 DPI</a:t>
            </a:r>
          </a:p>
        </p:txBody>
      </p:sp>
      <p:sp>
        <p:nvSpPr>
          <p:cNvPr id="17" name="TextBox 16">
            <a:extLst>
              <a:ext uri="{FF2B5EF4-FFF2-40B4-BE49-F238E27FC236}">
                <a16:creationId xmlns:a16="http://schemas.microsoft.com/office/drawing/2014/main" id="{D7E92351-94FB-D0B7-24F3-7B44B3F03320}"/>
              </a:ext>
            </a:extLst>
          </p:cNvPr>
          <p:cNvSpPr txBox="1"/>
          <p:nvPr/>
        </p:nvSpPr>
        <p:spPr>
          <a:xfrm>
            <a:off x="1676392" y="6469599"/>
            <a:ext cx="2686954" cy="369332"/>
          </a:xfrm>
          <a:prstGeom prst="rect">
            <a:avLst/>
          </a:prstGeom>
          <a:noFill/>
        </p:spPr>
        <p:txBody>
          <a:bodyPr wrap="none" rtlCol="0">
            <a:spAutoFit/>
          </a:bodyPr>
          <a:lstStyle/>
          <a:p>
            <a:r>
              <a:rPr lang="en-US" dirty="0"/>
              <a:t>1200 DPI Scanned Image</a:t>
            </a:r>
          </a:p>
        </p:txBody>
      </p:sp>
      <p:pic>
        <p:nvPicPr>
          <p:cNvPr id="10" name="Picture 9">
            <a:extLst>
              <a:ext uri="{FF2B5EF4-FFF2-40B4-BE49-F238E27FC236}">
                <a16:creationId xmlns:a16="http://schemas.microsoft.com/office/drawing/2014/main" id="{31255E20-1ED3-E319-FA89-E16D314682BD}"/>
              </a:ext>
            </a:extLst>
          </p:cNvPr>
          <p:cNvPicPr>
            <a:picLocks noChangeAspect="1"/>
          </p:cNvPicPr>
          <p:nvPr/>
        </p:nvPicPr>
        <p:blipFill>
          <a:blip r:embed="rId3"/>
          <a:stretch>
            <a:fillRect/>
          </a:stretch>
        </p:blipFill>
        <p:spPr>
          <a:xfrm>
            <a:off x="6134444" y="258112"/>
            <a:ext cx="5719757" cy="6131293"/>
          </a:xfrm>
          <a:prstGeom prst="rect">
            <a:avLst/>
          </a:prstGeom>
        </p:spPr>
      </p:pic>
      <p:sp>
        <p:nvSpPr>
          <p:cNvPr id="13" name="TextBox 12">
            <a:extLst>
              <a:ext uri="{FF2B5EF4-FFF2-40B4-BE49-F238E27FC236}">
                <a16:creationId xmlns:a16="http://schemas.microsoft.com/office/drawing/2014/main" id="{8F662A08-EEA2-2260-C0B0-F859AD22F6EB}"/>
              </a:ext>
            </a:extLst>
          </p:cNvPr>
          <p:cNvSpPr txBox="1"/>
          <p:nvPr/>
        </p:nvSpPr>
        <p:spPr>
          <a:xfrm>
            <a:off x="7443783" y="6464605"/>
            <a:ext cx="3740126" cy="369332"/>
          </a:xfrm>
          <a:prstGeom prst="rect">
            <a:avLst/>
          </a:prstGeom>
          <a:noFill/>
        </p:spPr>
        <p:txBody>
          <a:bodyPr wrap="none" rtlCol="0">
            <a:spAutoFit/>
          </a:bodyPr>
          <a:lstStyle/>
          <a:p>
            <a:r>
              <a:rPr lang="en-US" dirty="0"/>
              <a:t>Image Enhancement on </a:t>
            </a:r>
            <a:r>
              <a:rPr lang="en-US" dirty="0" err="1"/>
              <a:t>MyHeitage</a:t>
            </a:r>
            <a:endParaRPr lang="en-US" dirty="0"/>
          </a:p>
        </p:txBody>
      </p:sp>
    </p:spTree>
    <p:extLst>
      <p:ext uri="{BB962C8B-B14F-4D97-AF65-F5344CB8AC3E}">
        <p14:creationId xmlns:p14="http://schemas.microsoft.com/office/powerpoint/2010/main" val="3750862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B3DFC-83EB-9259-C36F-649E1DBF849C}"/>
              </a:ext>
            </a:extLst>
          </p:cNvPr>
          <p:cNvPicPr>
            <a:picLocks noChangeAspect="1"/>
          </p:cNvPicPr>
          <p:nvPr/>
        </p:nvPicPr>
        <p:blipFill>
          <a:blip r:embed="rId2">
            <a:extLst>
              <a:ext uri="{28A0092B-C50C-407E-A947-70E740481C1C}">
                <a14:useLocalDpi xmlns:a14="http://schemas.microsoft.com/office/drawing/2010/main" val="0"/>
              </a:ext>
            </a:extLst>
          </a:blip>
          <a:srcRect l="28376" t="30322" r="8287"/>
          <a:stretch/>
        </p:blipFill>
        <p:spPr>
          <a:xfrm>
            <a:off x="8203079" y="211873"/>
            <a:ext cx="2996964" cy="2472784"/>
          </a:xfrm>
          <a:prstGeom prst="rect">
            <a:avLst/>
          </a:prstGeom>
        </p:spPr>
      </p:pic>
      <p:pic>
        <p:nvPicPr>
          <p:cNvPr id="4" name="Picture 3">
            <a:extLst>
              <a:ext uri="{FF2B5EF4-FFF2-40B4-BE49-F238E27FC236}">
                <a16:creationId xmlns:a16="http://schemas.microsoft.com/office/drawing/2014/main" id="{16AF8B84-F396-3CB6-B783-E76182204CEC}"/>
              </a:ext>
            </a:extLst>
          </p:cNvPr>
          <p:cNvPicPr>
            <a:picLocks noChangeAspect="1"/>
          </p:cNvPicPr>
          <p:nvPr/>
        </p:nvPicPr>
        <p:blipFill>
          <a:blip r:embed="rId3" cstate="hqprint">
            <a:extLst>
              <a:ext uri="{28A0092B-C50C-407E-A947-70E740481C1C}">
                <a14:useLocalDpi xmlns:a14="http://schemas.microsoft.com/office/drawing/2010/main" val="0"/>
              </a:ext>
            </a:extLst>
          </a:blip>
          <a:srcRect b="33365"/>
          <a:stretch/>
        </p:blipFill>
        <p:spPr>
          <a:xfrm>
            <a:off x="4129668" y="2793380"/>
            <a:ext cx="6863721" cy="3852747"/>
          </a:xfrm>
          <a:prstGeom prst="rect">
            <a:avLst/>
          </a:prstGeom>
        </p:spPr>
      </p:pic>
      <p:pic>
        <p:nvPicPr>
          <p:cNvPr id="3" name="Picture 2">
            <a:extLst>
              <a:ext uri="{FF2B5EF4-FFF2-40B4-BE49-F238E27FC236}">
                <a16:creationId xmlns:a16="http://schemas.microsoft.com/office/drawing/2014/main" id="{0C095E85-2D08-CD61-9AF9-F8C455D90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42" y="211873"/>
            <a:ext cx="4731834" cy="3548876"/>
          </a:xfrm>
          <a:prstGeom prst="rect">
            <a:avLst/>
          </a:prstGeom>
        </p:spPr>
      </p:pic>
    </p:spTree>
    <p:extLst>
      <p:ext uri="{BB962C8B-B14F-4D97-AF65-F5344CB8AC3E}">
        <p14:creationId xmlns:p14="http://schemas.microsoft.com/office/powerpoint/2010/main" val="2642227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A9F07-4B29-63E4-30DA-D8E4852E8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E3FAF-0A7C-29E5-A809-241B6B756F0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BB14963-ED11-58EB-C904-A5D15276816E}"/>
              </a:ext>
            </a:extLst>
          </p:cNvPr>
          <p:cNvSpPr>
            <a:spLocks noGrp="1"/>
          </p:cNvSpPr>
          <p:nvPr>
            <p:ph idx="1"/>
          </p:nvPr>
        </p:nvSpPr>
        <p:spPr/>
        <p:txBody>
          <a:bodyPr>
            <a:normAutofit lnSpcReduction="10000"/>
          </a:bodyPr>
          <a:lstStyle/>
          <a:p>
            <a:pPr marL="0" indent="0" algn="ctr">
              <a:buNone/>
            </a:pPr>
            <a:r>
              <a:rPr lang="en-US" sz="13100" dirty="0"/>
              <a:t>Enjoy the Scanning!</a:t>
            </a:r>
          </a:p>
        </p:txBody>
      </p:sp>
    </p:spTree>
    <p:extLst>
      <p:ext uri="{BB962C8B-B14F-4D97-AF65-F5344CB8AC3E}">
        <p14:creationId xmlns:p14="http://schemas.microsoft.com/office/powerpoint/2010/main" val="1072404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B4B175F9-38EB-D78B-D953-36FCFA4CAB89}"/>
              </a:ext>
            </a:extLst>
          </p:cNvPr>
          <p:cNvPicPr>
            <a:picLocks noChangeAspect="1"/>
          </p:cNvPicPr>
          <p:nvPr/>
        </p:nvPicPr>
        <p:blipFill rotWithShape="1">
          <a:blip r:embed="rId2">
            <a:extLst>
              <a:ext uri="{28A0092B-C50C-407E-A947-70E740481C1C}">
                <a14:useLocalDpi xmlns:a14="http://schemas.microsoft.com/office/drawing/2010/main" val="0"/>
              </a:ext>
            </a:extLst>
          </a:blip>
          <a:srcRect l="6403" t="6632" r="8023" b="8080"/>
          <a:stretch/>
        </p:blipFill>
        <p:spPr>
          <a:xfrm>
            <a:off x="618565" y="753034"/>
            <a:ext cx="4132730" cy="5701554"/>
          </a:xfrm>
          <a:prstGeom prst="rect">
            <a:avLst/>
          </a:prstGeom>
        </p:spPr>
      </p:pic>
      <p:sp>
        <p:nvSpPr>
          <p:cNvPr id="3" name="Content Placeholder 2">
            <a:extLst>
              <a:ext uri="{FF2B5EF4-FFF2-40B4-BE49-F238E27FC236}">
                <a16:creationId xmlns:a16="http://schemas.microsoft.com/office/drawing/2014/main" id="{F29A7A07-A641-8E91-D776-161CC6B54AAA}"/>
              </a:ext>
            </a:extLst>
          </p:cNvPr>
          <p:cNvSpPr>
            <a:spLocks noGrp="1"/>
          </p:cNvSpPr>
          <p:nvPr>
            <p:ph idx="1"/>
          </p:nvPr>
        </p:nvSpPr>
        <p:spPr>
          <a:xfrm>
            <a:off x="5565647" y="246888"/>
            <a:ext cx="5084424" cy="6364224"/>
          </a:xfrm>
        </p:spPr>
        <p:txBody>
          <a:bodyPr>
            <a:normAutofit/>
          </a:bodyPr>
          <a:lstStyle/>
          <a:p>
            <a:r>
              <a:rPr lang="en-US" sz="2800" dirty="0"/>
              <a:t>Family Photograph Taken</a:t>
            </a:r>
          </a:p>
          <a:p>
            <a:pPr lvl="1"/>
            <a:r>
              <a:rPr lang="en-US" sz="2400" dirty="0"/>
              <a:t>After 30 Sept 1937</a:t>
            </a:r>
          </a:p>
          <a:p>
            <a:pPr lvl="2"/>
            <a:r>
              <a:rPr lang="en-US" sz="2200" dirty="0"/>
              <a:t>Youngest person in the photo</a:t>
            </a:r>
          </a:p>
          <a:p>
            <a:pPr lvl="2"/>
            <a:r>
              <a:rPr lang="en-US" sz="2200" dirty="0"/>
              <a:t>Appears to be 12 to 18 months old</a:t>
            </a:r>
          </a:p>
          <a:p>
            <a:pPr lvl="1"/>
            <a:r>
              <a:rPr lang="en-US" sz="2400" dirty="0"/>
              <a:t>Before 27 Nov 1939</a:t>
            </a:r>
          </a:p>
          <a:p>
            <a:pPr lvl="2"/>
            <a:r>
              <a:rPr lang="en-US" sz="2200" dirty="0"/>
              <a:t>Oldest person die </a:t>
            </a:r>
          </a:p>
          <a:p>
            <a:endParaRPr lang="en-US" sz="2800" dirty="0"/>
          </a:p>
          <a:p>
            <a:r>
              <a:rPr lang="en-US" sz="2800" dirty="0"/>
              <a:t>Estimate Photo Date</a:t>
            </a:r>
          </a:p>
          <a:p>
            <a:pPr lvl="1"/>
            <a:r>
              <a:rPr lang="en-US" sz="2400" dirty="0"/>
              <a:t>Summer of 1938</a:t>
            </a:r>
          </a:p>
          <a:p>
            <a:endParaRPr lang="en-US" sz="2800" dirty="0"/>
          </a:p>
          <a:p>
            <a:r>
              <a:rPr lang="en-US" sz="2800" dirty="0"/>
              <a:t>Need to find Passenger list for 1939 for Elisabeth Grote</a:t>
            </a:r>
          </a:p>
          <a:p>
            <a:pPr lvl="1"/>
            <a:r>
              <a:rPr lang="en-US" sz="2400" dirty="0"/>
              <a:t>Lady on far right</a:t>
            </a:r>
          </a:p>
          <a:p>
            <a:pPr lvl="1"/>
            <a:r>
              <a:rPr lang="en-US" sz="2400" dirty="0"/>
              <a:t>Lived in United States</a:t>
            </a:r>
          </a:p>
        </p:txBody>
      </p:sp>
    </p:spTree>
    <p:extLst>
      <p:ext uri="{BB962C8B-B14F-4D97-AF65-F5344CB8AC3E}">
        <p14:creationId xmlns:p14="http://schemas.microsoft.com/office/powerpoint/2010/main" val="680373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99DE62-0E0D-A1C6-3B20-11F31DCD36AD}"/>
              </a:ext>
            </a:extLst>
          </p:cNvPr>
          <p:cNvSpPr>
            <a:spLocks noGrp="1"/>
          </p:cNvSpPr>
          <p:nvPr>
            <p:ph type="title"/>
          </p:nvPr>
        </p:nvSpPr>
        <p:spPr>
          <a:xfrm>
            <a:off x="680321" y="753228"/>
            <a:ext cx="9735130" cy="1080938"/>
          </a:xfrm>
        </p:spPr>
        <p:txBody>
          <a:bodyPr/>
          <a:lstStyle/>
          <a:p>
            <a:r>
              <a:rPr lang="en-US" dirty="0"/>
              <a:t>Objective – Identify Who, What, When, Where</a:t>
            </a:r>
          </a:p>
        </p:txBody>
      </p:sp>
      <p:sp>
        <p:nvSpPr>
          <p:cNvPr id="6" name="Content Placeholder 5">
            <a:extLst>
              <a:ext uri="{FF2B5EF4-FFF2-40B4-BE49-F238E27FC236}">
                <a16:creationId xmlns:a16="http://schemas.microsoft.com/office/drawing/2014/main" id="{20CD3B29-F7A6-7CC7-930D-8ACD533C4EC0}"/>
              </a:ext>
            </a:extLst>
          </p:cNvPr>
          <p:cNvSpPr>
            <a:spLocks noGrp="1"/>
          </p:cNvSpPr>
          <p:nvPr>
            <p:ph idx="1"/>
          </p:nvPr>
        </p:nvSpPr>
        <p:spPr/>
        <p:txBody>
          <a:bodyPr/>
          <a:lstStyle/>
          <a:p>
            <a:r>
              <a:rPr lang="en-US" dirty="0"/>
              <a:t>People</a:t>
            </a:r>
          </a:p>
          <a:p>
            <a:pPr lvl="1"/>
            <a:r>
              <a:rPr lang="en-US" dirty="0"/>
              <a:t>Who is in the photograph</a:t>
            </a:r>
          </a:p>
          <a:p>
            <a:r>
              <a:rPr lang="en-US" dirty="0"/>
              <a:t>Occasion </a:t>
            </a:r>
          </a:p>
          <a:p>
            <a:pPr lvl="1"/>
            <a:r>
              <a:rPr lang="en-US" dirty="0"/>
              <a:t>What was the event associated with the photograph</a:t>
            </a:r>
          </a:p>
          <a:p>
            <a:r>
              <a:rPr lang="en-US" dirty="0"/>
              <a:t>Dates</a:t>
            </a:r>
          </a:p>
          <a:p>
            <a:pPr lvl="1"/>
            <a:r>
              <a:rPr lang="en-US" dirty="0"/>
              <a:t>When was the photograph taken</a:t>
            </a:r>
          </a:p>
          <a:p>
            <a:r>
              <a:rPr lang="en-US" dirty="0"/>
              <a:t>Location </a:t>
            </a:r>
          </a:p>
          <a:p>
            <a:pPr lvl="1"/>
            <a:r>
              <a:rPr lang="en-US" dirty="0"/>
              <a:t>Where was the photograph taken</a:t>
            </a:r>
          </a:p>
          <a:p>
            <a:endParaRPr lang="en-US" dirty="0"/>
          </a:p>
        </p:txBody>
      </p:sp>
    </p:spTree>
    <p:extLst>
      <p:ext uri="{BB962C8B-B14F-4D97-AF65-F5344CB8AC3E}">
        <p14:creationId xmlns:p14="http://schemas.microsoft.com/office/powerpoint/2010/main" val="1938127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9567-BD40-2970-BEE6-DC51EA8E33F8}"/>
              </a:ext>
            </a:extLst>
          </p:cNvPr>
          <p:cNvSpPr>
            <a:spLocks noGrp="1"/>
          </p:cNvSpPr>
          <p:nvPr>
            <p:ph type="title"/>
          </p:nvPr>
        </p:nvSpPr>
        <p:spPr/>
        <p:txBody>
          <a:bodyPr/>
          <a:lstStyle/>
          <a:p>
            <a:r>
              <a:rPr lang="en-US" dirty="0"/>
              <a:t>Tools – Computer and Scanner</a:t>
            </a:r>
          </a:p>
        </p:txBody>
      </p:sp>
      <p:sp>
        <p:nvSpPr>
          <p:cNvPr id="3" name="Content Placeholder 2">
            <a:extLst>
              <a:ext uri="{FF2B5EF4-FFF2-40B4-BE49-F238E27FC236}">
                <a16:creationId xmlns:a16="http://schemas.microsoft.com/office/drawing/2014/main" id="{6B8F53BC-7376-F53D-FA93-99187DE492D9}"/>
              </a:ext>
            </a:extLst>
          </p:cNvPr>
          <p:cNvSpPr>
            <a:spLocks noGrp="1"/>
          </p:cNvSpPr>
          <p:nvPr>
            <p:ph idx="1"/>
          </p:nvPr>
        </p:nvSpPr>
        <p:spPr>
          <a:xfrm>
            <a:off x="680321" y="2029097"/>
            <a:ext cx="9613861" cy="4828903"/>
          </a:xfrm>
        </p:spPr>
        <p:txBody>
          <a:bodyPr>
            <a:normAutofit/>
          </a:bodyPr>
          <a:lstStyle/>
          <a:p>
            <a:r>
              <a:rPr lang="en-US" dirty="0"/>
              <a:t>Computer</a:t>
            </a:r>
          </a:p>
          <a:p>
            <a:pPr lvl="1"/>
            <a:r>
              <a:rPr lang="en-US" dirty="0"/>
              <a:t>Supports scanner and stores images</a:t>
            </a:r>
          </a:p>
          <a:p>
            <a:endParaRPr lang="en-US" dirty="0"/>
          </a:p>
          <a:p>
            <a:r>
              <a:rPr lang="en-US" dirty="0"/>
              <a:t>Scanners</a:t>
            </a:r>
          </a:p>
          <a:p>
            <a:pPr lvl="1"/>
            <a:r>
              <a:rPr lang="en-US" dirty="0"/>
              <a:t>Flatbed scanner for digitizing photographs</a:t>
            </a:r>
          </a:p>
          <a:p>
            <a:pPr lvl="1"/>
            <a:r>
              <a:rPr lang="en-US" dirty="0"/>
              <a:t>Invest in a good one… there are several to pick from</a:t>
            </a:r>
          </a:p>
          <a:p>
            <a:pPr lvl="1"/>
            <a:r>
              <a:rPr lang="en-US" dirty="0"/>
              <a:t>Will depend upon how much you want to spend</a:t>
            </a:r>
          </a:p>
          <a:p>
            <a:pPr lvl="2"/>
            <a:r>
              <a:rPr lang="en-US" dirty="0"/>
              <a:t>Epson</a:t>
            </a:r>
          </a:p>
          <a:p>
            <a:pPr lvl="2"/>
            <a:r>
              <a:rPr lang="en-US" dirty="0"/>
              <a:t>Canon</a:t>
            </a:r>
          </a:p>
          <a:p>
            <a:pPr lvl="2"/>
            <a:r>
              <a:rPr lang="en-US" dirty="0"/>
              <a:t>HP</a:t>
            </a:r>
          </a:p>
          <a:p>
            <a:endParaRPr lang="en-US" dirty="0"/>
          </a:p>
        </p:txBody>
      </p:sp>
      <p:pic>
        <p:nvPicPr>
          <p:cNvPr id="5" name="Picture 4" descr="A black rectangular electronic device&#10;&#10;Description automatically generated with low confidence">
            <a:extLst>
              <a:ext uri="{FF2B5EF4-FFF2-40B4-BE49-F238E27FC236}">
                <a16:creationId xmlns:a16="http://schemas.microsoft.com/office/drawing/2014/main" id="{D64465CD-63ED-947C-B154-343F34E22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2764" y="4546346"/>
            <a:ext cx="3131820" cy="2505456"/>
          </a:xfrm>
          <a:prstGeom prst="rect">
            <a:avLst/>
          </a:prstGeom>
        </p:spPr>
      </p:pic>
      <p:pic>
        <p:nvPicPr>
          <p:cNvPr id="12" name="Picture 11" descr="A picture containing text, electronics, printer, projector&#10;&#10;Description automatically generated">
            <a:extLst>
              <a:ext uri="{FF2B5EF4-FFF2-40B4-BE49-F238E27FC236}">
                <a16:creationId xmlns:a16="http://schemas.microsoft.com/office/drawing/2014/main" id="{5B4D39D2-8A12-0FA0-6F7C-ADA4D6429EA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4800780" y="5092932"/>
            <a:ext cx="1894547" cy="1402065"/>
          </a:xfrm>
          <a:prstGeom prst="rect">
            <a:avLst/>
          </a:prstGeom>
        </p:spPr>
      </p:pic>
      <p:pic>
        <p:nvPicPr>
          <p:cNvPr id="16" name="Picture 15" descr="A picture containing text, printer, electronics, projector&#10;&#10;Description automatically generated">
            <a:extLst>
              <a:ext uri="{FF2B5EF4-FFF2-40B4-BE49-F238E27FC236}">
                <a16:creationId xmlns:a16="http://schemas.microsoft.com/office/drawing/2014/main" id="{7BBF9C3C-A4ED-85FB-262F-09A8C1FEAA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568" y="5099170"/>
            <a:ext cx="2131312" cy="1402065"/>
          </a:xfrm>
          <a:prstGeom prst="rect">
            <a:avLst/>
          </a:prstGeom>
        </p:spPr>
      </p:pic>
      <p:pic>
        <p:nvPicPr>
          <p:cNvPr id="6" name="Picture 5" descr="A picture containing text, electronics, computer, display&#10;&#10;Description automatically generated">
            <a:extLst>
              <a:ext uri="{FF2B5EF4-FFF2-40B4-BE49-F238E27FC236}">
                <a16:creationId xmlns:a16="http://schemas.microsoft.com/office/drawing/2014/main" id="{DA3622E4-BDC5-FAA0-F09A-867396E5B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2590" y="2059939"/>
            <a:ext cx="2381250" cy="1905000"/>
          </a:xfrm>
          <a:prstGeom prst="rect">
            <a:avLst/>
          </a:prstGeom>
        </p:spPr>
      </p:pic>
    </p:spTree>
    <p:extLst>
      <p:ext uri="{BB962C8B-B14F-4D97-AF65-F5344CB8AC3E}">
        <p14:creationId xmlns:p14="http://schemas.microsoft.com/office/powerpoint/2010/main" val="91989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81D5E-F449-3B9E-7008-E07F3579032B}"/>
              </a:ext>
            </a:extLst>
          </p:cNvPr>
          <p:cNvSpPr>
            <a:spLocks noGrp="1"/>
          </p:cNvSpPr>
          <p:nvPr>
            <p:ph type="title"/>
          </p:nvPr>
        </p:nvSpPr>
        <p:spPr/>
        <p:txBody>
          <a:bodyPr/>
          <a:lstStyle/>
          <a:p>
            <a:r>
              <a:rPr lang="en-US" dirty="0"/>
              <a:t>Collection &amp; Organization</a:t>
            </a:r>
          </a:p>
        </p:txBody>
      </p:sp>
      <p:sp>
        <p:nvSpPr>
          <p:cNvPr id="3" name="Content Placeholder 2">
            <a:extLst>
              <a:ext uri="{FF2B5EF4-FFF2-40B4-BE49-F238E27FC236}">
                <a16:creationId xmlns:a16="http://schemas.microsoft.com/office/drawing/2014/main" id="{091E3B48-1B4D-73E1-60A7-42D9162DB1E5}"/>
              </a:ext>
            </a:extLst>
          </p:cNvPr>
          <p:cNvSpPr>
            <a:spLocks noGrp="1"/>
          </p:cNvSpPr>
          <p:nvPr>
            <p:ph idx="1"/>
          </p:nvPr>
        </p:nvSpPr>
        <p:spPr>
          <a:xfrm>
            <a:off x="680321" y="2054764"/>
            <a:ext cx="9613861" cy="4803236"/>
          </a:xfrm>
        </p:spPr>
        <p:txBody>
          <a:bodyPr>
            <a:normAutofit fontScale="92500" lnSpcReduction="10000"/>
          </a:bodyPr>
          <a:lstStyle/>
          <a:p>
            <a:r>
              <a:rPr lang="en-US" sz="2800" dirty="0"/>
              <a:t>Collect Family Photographs</a:t>
            </a:r>
          </a:p>
          <a:p>
            <a:pPr lvl="1"/>
            <a:r>
              <a:rPr lang="en-US" sz="2400" dirty="0"/>
              <a:t>Collect as many photos as you can</a:t>
            </a:r>
          </a:p>
          <a:p>
            <a:pPr lvl="1"/>
            <a:r>
              <a:rPr lang="en-US" sz="2400" dirty="0"/>
              <a:t>Organize the photographs into potential family groups</a:t>
            </a:r>
          </a:p>
          <a:p>
            <a:endParaRPr lang="en-US" sz="2800" dirty="0"/>
          </a:p>
          <a:p>
            <a:r>
              <a:rPr lang="en-US" sz="2800" dirty="0"/>
              <a:t>Collect Family Facts</a:t>
            </a:r>
          </a:p>
          <a:p>
            <a:pPr lvl="1"/>
            <a:r>
              <a:rPr lang="en-US" sz="2400" dirty="0"/>
              <a:t>Birth and death certificates, marriage license, etc.</a:t>
            </a:r>
          </a:p>
          <a:p>
            <a:pPr lvl="2"/>
            <a:r>
              <a:rPr lang="en-US" sz="2200" dirty="0"/>
              <a:t>They contain facts important to a photograph</a:t>
            </a:r>
          </a:p>
          <a:p>
            <a:pPr lvl="1"/>
            <a:r>
              <a:rPr lang="en-US" sz="2400" dirty="0"/>
              <a:t>Not all facts will be available at one time</a:t>
            </a:r>
          </a:p>
          <a:p>
            <a:pPr lvl="1"/>
            <a:endParaRPr lang="en-US" sz="2400" dirty="0"/>
          </a:p>
          <a:p>
            <a:r>
              <a:rPr lang="en-US" sz="2800" dirty="0"/>
              <a:t>Remember it will be a journey</a:t>
            </a:r>
          </a:p>
          <a:p>
            <a:pPr lvl="1"/>
            <a:r>
              <a:rPr lang="en-US" sz="2400" dirty="0"/>
              <a:t>Each new fact adds to the puzzle</a:t>
            </a:r>
          </a:p>
          <a:p>
            <a:pPr lvl="1"/>
            <a:r>
              <a:rPr lang="en-US" sz="2400" dirty="0"/>
              <a:t>There may be a new fact that disrupts the story</a:t>
            </a:r>
          </a:p>
          <a:p>
            <a:pPr lvl="1"/>
            <a:r>
              <a:rPr lang="en-US" sz="2400" dirty="0"/>
              <a:t>Be receptive to information and alternate solutions</a:t>
            </a:r>
          </a:p>
          <a:p>
            <a:endParaRPr lang="en-US" sz="2800" dirty="0"/>
          </a:p>
          <a:p>
            <a:endParaRPr lang="en-US" sz="2800" dirty="0"/>
          </a:p>
        </p:txBody>
      </p:sp>
      <p:pic>
        <p:nvPicPr>
          <p:cNvPr id="5" name="Picture 4" descr="A black and white sign&#10;&#10;Description automatically generated with low confidence">
            <a:extLst>
              <a:ext uri="{FF2B5EF4-FFF2-40B4-BE49-F238E27FC236}">
                <a16:creationId xmlns:a16="http://schemas.microsoft.com/office/drawing/2014/main" id="{2555ACB8-A3C6-6D8E-A481-5FA3EE4CCBA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9526555" y="2054764"/>
            <a:ext cx="2526730" cy="917135"/>
          </a:xfrm>
          <a:prstGeom prst="rect">
            <a:avLst/>
          </a:prstGeom>
        </p:spPr>
      </p:pic>
      <p:pic>
        <p:nvPicPr>
          <p:cNvPr id="11" name="Picture 10" descr="A hand holding a magnifying glass&#10;&#10;Description automatically generated">
            <a:extLst>
              <a:ext uri="{FF2B5EF4-FFF2-40B4-BE49-F238E27FC236}">
                <a16:creationId xmlns:a16="http://schemas.microsoft.com/office/drawing/2014/main" id="{416ADF48-897D-3693-9BEB-B0020A86041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0021079" y="4876691"/>
            <a:ext cx="1688840" cy="1777955"/>
          </a:xfrm>
          <a:prstGeom prst="rect">
            <a:avLst/>
          </a:prstGeom>
        </p:spPr>
      </p:pic>
      <p:pic>
        <p:nvPicPr>
          <p:cNvPr id="13" name="Picture 12" descr="A picture containing text, businesscard&#10;&#10;Description automatically generated">
            <a:extLst>
              <a:ext uri="{FF2B5EF4-FFF2-40B4-BE49-F238E27FC236}">
                <a16:creationId xmlns:a16="http://schemas.microsoft.com/office/drawing/2014/main" id="{1643F61C-F818-24F4-E4D4-4A2159960AA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120" t="7503" r="23369" b="7503"/>
          <a:stretch/>
        </p:blipFill>
        <p:spPr>
          <a:xfrm>
            <a:off x="9838170" y="3192497"/>
            <a:ext cx="2215115" cy="1484778"/>
          </a:xfrm>
          <a:prstGeom prst="rect">
            <a:avLst/>
          </a:prstGeom>
        </p:spPr>
      </p:pic>
    </p:spTree>
    <p:extLst>
      <p:ext uri="{BB962C8B-B14F-4D97-AF65-F5344CB8AC3E}">
        <p14:creationId xmlns:p14="http://schemas.microsoft.com/office/powerpoint/2010/main" val="2485722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9567-BD40-2970-BEE6-DC51EA8E33F8}"/>
              </a:ext>
            </a:extLst>
          </p:cNvPr>
          <p:cNvSpPr>
            <a:spLocks noGrp="1"/>
          </p:cNvSpPr>
          <p:nvPr>
            <p:ph type="title"/>
          </p:nvPr>
        </p:nvSpPr>
        <p:spPr/>
        <p:txBody>
          <a:bodyPr/>
          <a:lstStyle/>
          <a:p>
            <a:r>
              <a:rPr lang="en-US" dirty="0"/>
              <a:t>Digitization - Scanner</a:t>
            </a:r>
          </a:p>
        </p:txBody>
      </p:sp>
      <p:sp>
        <p:nvSpPr>
          <p:cNvPr id="3" name="Content Placeholder 2">
            <a:extLst>
              <a:ext uri="{FF2B5EF4-FFF2-40B4-BE49-F238E27FC236}">
                <a16:creationId xmlns:a16="http://schemas.microsoft.com/office/drawing/2014/main" id="{6B8F53BC-7376-F53D-FA93-99187DE492D9}"/>
              </a:ext>
            </a:extLst>
          </p:cNvPr>
          <p:cNvSpPr>
            <a:spLocks noGrp="1"/>
          </p:cNvSpPr>
          <p:nvPr>
            <p:ph idx="1"/>
          </p:nvPr>
        </p:nvSpPr>
        <p:spPr>
          <a:xfrm>
            <a:off x="680322" y="2029097"/>
            <a:ext cx="9256602" cy="4828903"/>
          </a:xfrm>
        </p:spPr>
        <p:txBody>
          <a:bodyPr>
            <a:normAutofit/>
          </a:bodyPr>
          <a:lstStyle/>
          <a:p>
            <a:r>
              <a:rPr lang="en-US" dirty="0"/>
              <a:t>Learn to use the scanner</a:t>
            </a:r>
          </a:p>
          <a:p>
            <a:pPr lvl="1"/>
            <a:r>
              <a:rPr lang="en-US" dirty="0"/>
              <a:t>Master the software settings</a:t>
            </a:r>
          </a:p>
          <a:p>
            <a:pPr lvl="1"/>
            <a:r>
              <a:rPr lang="en-US" dirty="0"/>
              <a:t>Scan a single photo </a:t>
            </a:r>
          </a:p>
          <a:p>
            <a:pPr lvl="2"/>
            <a:r>
              <a:rPr lang="en-US" dirty="0"/>
              <a:t>Experiment using different settings</a:t>
            </a:r>
          </a:p>
          <a:p>
            <a:pPr lvl="1"/>
            <a:r>
              <a:rPr lang="en-US" dirty="0"/>
              <a:t>Compare the digital images to determine which looks best</a:t>
            </a:r>
          </a:p>
          <a:p>
            <a:pPr lvl="1"/>
            <a:r>
              <a:rPr lang="en-US" dirty="0"/>
              <a:t>Want to control the outcome of the digitized image</a:t>
            </a:r>
          </a:p>
          <a:p>
            <a:r>
              <a:rPr lang="en-US" dirty="0"/>
              <a:t>Digitize photographs</a:t>
            </a:r>
          </a:p>
          <a:p>
            <a:pPr lvl="1"/>
            <a:r>
              <a:rPr lang="en-US" dirty="0"/>
              <a:t>Scan front and back of each photograph</a:t>
            </a:r>
          </a:p>
          <a:p>
            <a:pPr lvl="1"/>
            <a:r>
              <a:rPr lang="en-US" dirty="0"/>
              <a:t>Scan them as a JPG (or as a TIFF if planning to edit the digital image)</a:t>
            </a:r>
          </a:p>
          <a:p>
            <a:pPr lvl="1"/>
            <a:r>
              <a:rPr lang="en-US" dirty="0"/>
              <a:t>Scan with at least 300dpi</a:t>
            </a:r>
          </a:p>
          <a:p>
            <a:pPr lvl="2"/>
            <a:r>
              <a:rPr lang="en-US" dirty="0"/>
              <a:t>The higher the better but generally do not need to go over 1000dpi</a:t>
            </a:r>
          </a:p>
          <a:p>
            <a:pPr lvl="1"/>
            <a:r>
              <a:rPr lang="en-US" dirty="0"/>
              <a:t>Assign a unique file name</a:t>
            </a:r>
          </a:p>
          <a:p>
            <a:pPr lvl="2"/>
            <a:r>
              <a:rPr lang="en-US" dirty="0"/>
              <a:t>It is important to create a file naming convention</a:t>
            </a:r>
          </a:p>
          <a:p>
            <a:pPr lvl="2"/>
            <a:r>
              <a:rPr lang="en-US" dirty="0"/>
              <a:t>Want to be able to quickly locate digital images</a:t>
            </a:r>
          </a:p>
          <a:p>
            <a:endParaRPr lang="en-US" dirty="0"/>
          </a:p>
        </p:txBody>
      </p:sp>
      <p:pic>
        <p:nvPicPr>
          <p:cNvPr id="12" name="Picture 11" descr="A picture containing text, electronics, printer, projector&#10;&#10;Description automatically generated">
            <a:extLst>
              <a:ext uri="{FF2B5EF4-FFF2-40B4-BE49-F238E27FC236}">
                <a16:creationId xmlns:a16="http://schemas.microsoft.com/office/drawing/2014/main" id="{5B4D39D2-8A12-0FA0-6F7C-ADA4D6429EA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9936923" y="2377809"/>
            <a:ext cx="1894547" cy="1402065"/>
          </a:xfrm>
          <a:prstGeom prst="rect">
            <a:avLst/>
          </a:prstGeom>
        </p:spPr>
      </p:pic>
      <p:pic>
        <p:nvPicPr>
          <p:cNvPr id="4" name="Picture 3" descr="A black rectangular electronic device&#10;&#10;Description automatically generated with low confidence">
            <a:extLst>
              <a:ext uri="{FF2B5EF4-FFF2-40B4-BE49-F238E27FC236}">
                <a16:creationId xmlns:a16="http://schemas.microsoft.com/office/drawing/2014/main" id="{43476A69-8BFD-D17E-54CA-88924C31C857}"/>
              </a:ext>
            </a:extLst>
          </p:cNvPr>
          <p:cNvPicPr>
            <a:picLocks noChangeAspect="1"/>
          </p:cNvPicPr>
          <p:nvPr/>
        </p:nvPicPr>
        <p:blipFill>
          <a:blip r:embed="rId3">
            <a:extLst>
              <a:ext uri="{28A0092B-C50C-407E-A947-70E740481C1C}">
                <a14:useLocalDpi xmlns:a14="http://schemas.microsoft.com/office/drawing/2010/main" val="0"/>
              </a:ext>
            </a:extLst>
          </a:blip>
          <a:srcRect l="11338" r="11520"/>
          <a:stretch/>
        </p:blipFill>
        <p:spPr>
          <a:xfrm>
            <a:off x="9673389" y="4323517"/>
            <a:ext cx="2415942" cy="2505456"/>
          </a:xfrm>
          <a:prstGeom prst="rect">
            <a:avLst/>
          </a:prstGeom>
        </p:spPr>
      </p:pic>
    </p:spTree>
    <p:extLst>
      <p:ext uri="{BB962C8B-B14F-4D97-AF65-F5344CB8AC3E}">
        <p14:creationId xmlns:p14="http://schemas.microsoft.com/office/powerpoint/2010/main" val="3912907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696BC-D821-5C97-A868-F21DF6465659}"/>
              </a:ext>
            </a:extLst>
          </p:cNvPr>
          <p:cNvSpPr>
            <a:spLocks noGrp="1"/>
          </p:cNvSpPr>
          <p:nvPr>
            <p:ph type="title"/>
          </p:nvPr>
        </p:nvSpPr>
        <p:spPr/>
        <p:txBody>
          <a:bodyPr/>
          <a:lstStyle/>
          <a:p>
            <a:r>
              <a:rPr lang="en-US" dirty="0"/>
              <a:t>Digitization – Websites to Visit</a:t>
            </a:r>
          </a:p>
        </p:txBody>
      </p:sp>
      <p:sp>
        <p:nvSpPr>
          <p:cNvPr id="3" name="Content Placeholder 2">
            <a:extLst>
              <a:ext uri="{FF2B5EF4-FFF2-40B4-BE49-F238E27FC236}">
                <a16:creationId xmlns:a16="http://schemas.microsoft.com/office/drawing/2014/main" id="{108103C7-94BD-C707-C22C-19D2ED4694C1}"/>
              </a:ext>
            </a:extLst>
          </p:cNvPr>
          <p:cNvSpPr>
            <a:spLocks noGrp="1"/>
          </p:cNvSpPr>
          <p:nvPr>
            <p:ph idx="1"/>
          </p:nvPr>
        </p:nvSpPr>
        <p:spPr>
          <a:xfrm>
            <a:off x="680321" y="2336872"/>
            <a:ext cx="9613861" cy="4333893"/>
          </a:xfrm>
        </p:spPr>
        <p:txBody>
          <a:bodyPr>
            <a:normAutofit/>
          </a:bodyPr>
          <a:lstStyle/>
          <a:p>
            <a:r>
              <a:rPr lang="en-US" sz="2000" dirty="0">
                <a:hlinkClick r:id="rId2"/>
              </a:rPr>
              <a:t>https://familytreemagazine.com/preservation/top-10-genealogy-scanning-tips/</a:t>
            </a:r>
            <a:endParaRPr lang="en-US" sz="2000" dirty="0"/>
          </a:p>
          <a:p>
            <a:r>
              <a:rPr lang="en-US" sz="2000" dirty="0">
                <a:hlinkClick r:id="rId3"/>
              </a:rPr>
              <a:t>https://www.sassyjanegenealogy.com/scanners-for-genealogy-research/</a:t>
            </a:r>
            <a:endParaRPr lang="en-US" sz="2000" dirty="0"/>
          </a:p>
          <a:p>
            <a:r>
              <a:rPr lang="en-US" sz="2000" dirty="0">
                <a:hlinkClick r:id="rId4"/>
              </a:rPr>
              <a:t>http://www.genealogyintime.com/articles/how-to-scan-old-photos-for-genealogy-research-page1.html</a:t>
            </a:r>
            <a:endParaRPr lang="en-US" sz="2000" dirty="0"/>
          </a:p>
          <a:p>
            <a:r>
              <a:rPr lang="en-US" sz="2000" dirty="0">
                <a:hlinkClick r:id="rId5"/>
              </a:rPr>
              <a:t>https://thefamilycurator.com/genealogy-scan-along-week-2-scan-your-photos/</a:t>
            </a:r>
            <a:endParaRPr lang="en-US" sz="2000" dirty="0"/>
          </a:p>
          <a:p>
            <a:r>
              <a:rPr lang="en-US" sz="2000" dirty="0">
                <a:hlinkClick r:id="rId6"/>
              </a:rPr>
              <a:t>https://www.youtube.com/watch?v=AyyenM7OcjU</a:t>
            </a:r>
            <a:endParaRPr lang="en-US" sz="2000" dirty="0"/>
          </a:p>
          <a:p>
            <a:r>
              <a:rPr lang="en-US" sz="2000" dirty="0">
                <a:hlinkClick r:id="rId7"/>
              </a:rPr>
              <a:t>https://www.youtube.com/watch?v=9eKBkE3RWsU</a:t>
            </a:r>
            <a:r>
              <a:rPr lang="en-US" sz="2000" dirty="0"/>
              <a:t> </a:t>
            </a:r>
          </a:p>
          <a:p>
            <a:r>
              <a:rPr lang="en-US" sz="2000" dirty="0">
                <a:hlinkClick r:id="rId8"/>
              </a:rPr>
              <a:t>https://www.youtube.com/watch?v=3yLUvYoMUYI</a:t>
            </a:r>
            <a:endParaRPr lang="en-US" sz="2000" dirty="0"/>
          </a:p>
          <a:p>
            <a:r>
              <a:rPr lang="en-US" sz="2000" dirty="0">
                <a:hlinkClick r:id="rId9"/>
              </a:rPr>
              <a:t>https://www.youtube.com/watch?v=42gbBxBudxM</a:t>
            </a:r>
            <a:endParaRPr lang="en-US" sz="2000" dirty="0"/>
          </a:p>
          <a:p>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1551461378"/>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10508</TotalTime>
  <Words>1885</Words>
  <Application>Microsoft Office PowerPoint</Application>
  <PresentationFormat>Widescreen</PresentationFormat>
  <Paragraphs>348</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Trebuchet MS</vt:lpstr>
      <vt:lpstr>Berlin</vt:lpstr>
      <vt:lpstr>Photographic Forensics Two Parts: Forensics and Workshop</vt:lpstr>
      <vt:lpstr>Photographic Forensics Identifying People and Dates</vt:lpstr>
      <vt:lpstr>Old Family Photographs</vt:lpstr>
      <vt:lpstr>Photographic Forensics </vt:lpstr>
      <vt:lpstr>Objective – Identify Who, What, When, Where</vt:lpstr>
      <vt:lpstr>Tools – Computer and Scanner</vt:lpstr>
      <vt:lpstr>Collection &amp; Organization</vt:lpstr>
      <vt:lpstr>Digitization - Scanner</vt:lpstr>
      <vt:lpstr>Digitization – Websites to Visit</vt:lpstr>
      <vt:lpstr>Digital File Organization &amp; Documentation</vt:lpstr>
      <vt:lpstr>Photograph Documentation</vt:lpstr>
      <vt:lpstr>Photographic Analysis</vt:lpstr>
      <vt:lpstr>Why it is Important to Digitize the Photo?</vt:lpstr>
      <vt:lpstr>Details in the Images</vt:lpstr>
      <vt:lpstr>Details - People</vt:lpstr>
      <vt:lpstr>People Facts</vt:lpstr>
      <vt:lpstr>Family Photos - Examples</vt:lpstr>
      <vt:lpstr>PowerPoint Presentation</vt:lpstr>
      <vt:lpstr>Scan Front and Back of Photos</vt:lpstr>
      <vt:lpstr>Details – Background &amp; Foreground</vt:lpstr>
      <vt:lpstr>Details – Background &amp; Foreground</vt:lpstr>
      <vt:lpstr>PowerPoint Presentation</vt:lpstr>
      <vt:lpstr>Use Internet Resources</vt:lpstr>
      <vt:lpstr>Ancestry.com</vt:lpstr>
      <vt:lpstr>Worlds Oldest Surviving Camera Photograph</vt:lpstr>
      <vt:lpstr>Resources</vt:lpstr>
      <vt:lpstr>My Heritage – Image Tools</vt:lpstr>
      <vt:lpstr>Summary – Photographic Forensics </vt:lpstr>
      <vt:lpstr>PowerPoint Presentation</vt:lpstr>
      <vt:lpstr>Photographic Forensics Scanner Workshop</vt:lpstr>
      <vt:lpstr>Part 2 – Workshop Objectives</vt:lpstr>
      <vt:lpstr>Part 2 – Managing the Scanner</vt:lpstr>
      <vt:lpstr>Part 2 – Managing the Scanner –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Records</dc:title>
  <dc:creator>Thomas Montgomery</dc:creator>
  <cp:lastModifiedBy>David Lahrman</cp:lastModifiedBy>
  <cp:revision>153</cp:revision>
  <dcterms:created xsi:type="dcterms:W3CDTF">2018-01-21T16:38:42Z</dcterms:created>
  <dcterms:modified xsi:type="dcterms:W3CDTF">2025-05-18T17:51:01Z</dcterms:modified>
</cp:coreProperties>
</file>