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62" r:id="rId6"/>
    <p:sldId id="260" r:id="rId7"/>
    <p:sldId id="265" r:id="rId8"/>
    <p:sldId id="261" r:id="rId9"/>
    <p:sldId id="263" r:id="rId10"/>
    <p:sldId id="266" r:id="rId11"/>
    <p:sldId id="267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/>
    <p:restoredTop sz="93041"/>
  </p:normalViewPr>
  <p:slideViewPr>
    <p:cSldViewPr snapToGrid="0" snapToObjects="1">
      <p:cViewPr varScale="1">
        <p:scale>
          <a:sx n="128" d="100"/>
          <a:sy n="128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ancestry.com/Places/Europe/Germany/Default.aspx?cj=1&amp;netid=cj&amp;o_xid=0000584978&amp;o_lid=0000584978&amp;o_sch=Affiliate+External" TargetMode="External"/><Relationship Id="rId2" Type="http://schemas.openxmlformats.org/officeDocument/2006/relationships/hyperlink" Target="https://www.familysearch.org/wiki/en/Germany_Cens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gacytree.com/blog/new-development-german-census-records" TargetMode="External"/><Relationship Id="rId5" Type="http://schemas.openxmlformats.org/officeDocument/2006/relationships/hyperlink" Target="http://www.genealogyblog.com/?p=37810" TargetMode="External"/><Relationship Id="rId4" Type="http://schemas.openxmlformats.org/officeDocument/2006/relationships/hyperlink" Target="https://lisalouisecooke.com/2018/02/12/german-census-record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3" y="4724282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Census Records</a:t>
            </a:r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76EC-81BA-E14D-848D-5D837499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Census of 1867:  The Great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B1D7-C38A-6E40-8C6F-9E1B54DB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1867 First National Census</a:t>
            </a:r>
          </a:p>
          <a:p>
            <a:r>
              <a:rPr lang="en-US" sz="3200" dirty="0"/>
              <a:t>Decree - 9 October 1867</a:t>
            </a:r>
          </a:p>
          <a:p>
            <a:pPr lvl="1"/>
            <a:r>
              <a:rPr lang="en-US" sz="2800" dirty="0"/>
              <a:t>Funding of a common military force</a:t>
            </a:r>
          </a:p>
          <a:p>
            <a:pPr lvl="1"/>
            <a:r>
              <a:rPr lang="en-US" sz="2800" dirty="0"/>
              <a:t>Sharing costs supporting the Confederation</a:t>
            </a:r>
          </a:p>
          <a:p>
            <a:pPr lvl="1"/>
            <a:r>
              <a:rPr lang="en-US" sz="2800" dirty="0"/>
              <a:t>Data collected to include first and last names, gender, age, occupation or status and citizenship.  Religion, Marital Status, Manner of residence added.</a:t>
            </a:r>
          </a:p>
          <a:p>
            <a:pPr lvl="1"/>
            <a:r>
              <a:rPr lang="en-US" sz="2800" dirty="0"/>
              <a:t>Form to be completed by each head of household</a:t>
            </a:r>
          </a:p>
        </p:txBody>
      </p:sp>
    </p:spTree>
    <p:extLst>
      <p:ext uri="{BB962C8B-B14F-4D97-AF65-F5344CB8AC3E}">
        <p14:creationId xmlns:p14="http://schemas.microsoft.com/office/powerpoint/2010/main" val="221756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89C6-5593-5C49-9939-8D39A9C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German Empire 1871-1918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71926-77EF-6A44-8E47-EB4EB4D5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982513" cy="420341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Came to life in the Palace of Versailles near Paris on 18 January 1871</a:t>
            </a:r>
          </a:p>
          <a:p>
            <a:r>
              <a:rPr lang="en-US" sz="2800" dirty="0"/>
              <a:t>Imperial census :  “the establishment and maintenance of common standards, instructions, documents, and procedures in all of the thirty-eight states”</a:t>
            </a:r>
          </a:p>
          <a:p>
            <a:r>
              <a:rPr lang="en-US" sz="2800" dirty="0"/>
              <a:t>Purpose (p. 17 of book)</a:t>
            </a:r>
          </a:p>
          <a:p>
            <a:r>
              <a:rPr lang="en-US" sz="2800" dirty="0"/>
              <a:t>Census of 1875 sought more detailed information of each person</a:t>
            </a:r>
          </a:p>
          <a:p>
            <a:r>
              <a:rPr lang="en-US" sz="2800" dirty="0"/>
              <a:t>More collections in 1880, 1885, 1890, 1895, 1900, 1905, 1910, 1916</a:t>
            </a:r>
          </a:p>
        </p:txBody>
      </p:sp>
    </p:spTree>
    <p:extLst>
      <p:ext uri="{BB962C8B-B14F-4D97-AF65-F5344CB8AC3E}">
        <p14:creationId xmlns:p14="http://schemas.microsoft.com/office/powerpoint/2010/main" val="288635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D7A2-7346-8043-8407-60378118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Archives in 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038E-D4EC-A545-9773-B2A85FD22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40" y="2228383"/>
            <a:ext cx="9998011" cy="44513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Correctly and efficiently formulate letters and emails to staff in the archives</a:t>
            </a:r>
          </a:p>
          <a:p>
            <a:r>
              <a:rPr lang="en-US" dirty="0"/>
              <a:t>Most research must be done “in the field“</a:t>
            </a:r>
          </a:p>
          <a:p>
            <a:r>
              <a:rPr lang="en-US" dirty="0"/>
              <a:t>Tasks:</a:t>
            </a:r>
          </a:p>
          <a:p>
            <a:pPr lvl="1"/>
            <a:r>
              <a:rPr lang="en-US" dirty="0"/>
              <a:t>Determine county and state</a:t>
            </a:r>
          </a:p>
          <a:p>
            <a:pPr lvl="1"/>
            <a:r>
              <a:rPr lang="en-US" dirty="0"/>
              <a:t>Locate the address of the town archive</a:t>
            </a:r>
          </a:p>
          <a:p>
            <a:pPr lvl="1"/>
            <a:r>
              <a:rPr lang="en-US" dirty="0"/>
              <a:t>Compile a short and precise message</a:t>
            </a:r>
          </a:p>
          <a:p>
            <a:pPr lvl="1"/>
            <a:r>
              <a:rPr lang="en-US" b="1" dirty="0"/>
              <a:t>Try to write in German</a:t>
            </a:r>
          </a:p>
          <a:p>
            <a:pPr lvl="1"/>
            <a:r>
              <a:rPr lang="en-US" dirty="0"/>
              <a:t>Plan on paying for the research</a:t>
            </a:r>
          </a:p>
          <a:p>
            <a:pPr lvl="1"/>
            <a:r>
              <a:rPr lang="en-US" dirty="0"/>
              <a:t>Response is often very slow</a:t>
            </a:r>
          </a:p>
          <a:p>
            <a:pPr lvl="1"/>
            <a:r>
              <a:rPr lang="en-US" dirty="0"/>
              <a:t>Always acknowledge any response with a short email</a:t>
            </a:r>
          </a:p>
          <a:p>
            <a:pPr lvl="1"/>
            <a:r>
              <a:rPr lang="en-US" dirty="0"/>
              <a:t>Seek permission to re-publish any documents</a:t>
            </a:r>
          </a:p>
          <a:p>
            <a:pPr lvl="1"/>
            <a:r>
              <a:rPr lang="en-US" dirty="0"/>
              <a:t>Examples on p. 233 in the book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1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6F46-195D-0E43-BED6-CC3FA758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E952-E4F7-0E41-ACFE-D8CA88CE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48429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Josef Weber - </a:t>
            </a:r>
            <a:r>
              <a:rPr lang="en-US" sz="4800" dirty="0" err="1"/>
              <a:t>Oensbach</a:t>
            </a:r>
            <a:r>
              <a:rPr lang="en-US" sz="4800" dirty="0"/>
              <a:t>, Germany</a:t>
            </a:r>
          </a:p>
          <a:p>
            <a:pPr lvl="1"/>
            <a:r>
              <a:rPr lang="en-US" sz="4400" dirty="0"/>
              <a:t>Born 25 Sep 1855</a:t>
            </a:r>
          </a:p>
          <a:p>
            <a:r>
              <a:rPr lang="en-US" sz="4800" dirty="0"/>
              <a:t>Ida Kessler – </a:t>
            </a:r>
            <a:r>
              <a:rPr lang="en-US" sz="4800" dirty="0" err="1"/>
              <a:t>Mosbach</a:t>
            </a:r>
            <a:r>
              <a:rPr lang="en-US" sz="4800" dirty="0"/>
              <a:t>, Germany</a:t>
            </a:r>
          </a:p>
          <a:p>
            <a:pPr lvl="1"/>
            <a:r>
              <a:rPr lang="en-US" sz="4400" dirty="0"/>
              <a:t>Born  11 March 1860</a:t>
            </a:r>
          </a:p>
          <a:p>
            <a:r>
              <a:rPr lang="en-US" sz="4800" dirty="0"/>
              <a:t>Baden records in 1855, 1858, 1861, 1864</a:t>
            </a:r>
          </a:p>
          <a:p>
            <a:r>
              <a:rPr lang="en-US" sz="4800" dirty="0"/>
              <a:t>Arrival 1880 from Hamburg to New York</a:t>
            </a:r>
          </a:p>
          <a:p>
            <a:r>
              <a:rPr lang="en-US" sz="4800" dirty="0"/>
              <a:t>Married 1883 in USA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265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Census Records - Difficult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Few Census Records:  </a:t>
            </a:r>
            <a:r>
              <a:rPr lang="en-US" sz="2800" dirty="0">
                <a:hlinkClick r:id="rId2"/>
              </a:rPr>
              <a:t>https://www.familysearch.org/wiki/en/Germany_Census</a:t>
            </a:r>
            <a:endParaRPr lang="en-US" sz="2800" dirty="0"/>
          </a:p>
          <a:p>
            <a:r>
              <a:rPr lang="en-US" sz="2800" dirty="0"/>
              <a:t>No. 1 Ancestry:  </a:t>
            </a:r>
            <a:r>
              <a:rPr lang="en-US" sz="2800" dirty="0">
                <a:hlinkClick r:id="rId3"/>
              </a:rPr>
              <a:t>https://search.ancestry.com/Places/Europe/Germany/Default.aspx?cj=1&amp;netid=cj&amp;o_xid=0000584978&amp;o_lid=0000584978&amp;o_sch=Affiliate+External</a:t>
            </a:r>
            <a:endParaRPr lang="en-US" sz="2800" dirty="0"/>
          </a:p>
          <a:p>
            <a:r>
              <a:rPr lang="en-US" sz="2800" dirty="0"/>
              <a:t>Researcher James </a:t>
            </a:r>
            <a:r>
              <a:rPr lang="en-US" sz="2800" dirty="0" err="1"/>
              <a:t>Beidler</a:t>
            </a:r>
            <a:r>
              <a:rPr lang="en-US" sz="2800" dirty="0"/>
              <a:t>:  </a:t>
            </a:r>
            <a:r>
              <a:rPr lang="en-US" sz="2800" dirty="0">
                <a:hlinkClick r:id="rId4"/>
              </a:rPr>
              <a:t>https://lisalouisecooke.com/2018/02/12/german-census-records/</a:t>
            </a:r>
            <a:endParaRPr lang="en-US" sz="2800" dirty="0"/>
          </a:p>
          <a:p>
            <a:r>
              <a:rPr lang="en-US" sz="2800" dirty="0"/>
              <a:t>New Source:  </a:t>
            </a:r>
            <a:r>
              <a:rPr lang="en-US" sz="2800" dirty="0">
                <a:hlinkClick r:id="rId5"/>
              </a:rPr>
              <a:t>http://www.genealogyblog.com/?p=37810</a:t>
            </a:r>
            <a:endParaRPr lang="en-US" sz="2800" dirty="0"/>
          </a:p>
          <a:p>
            <a:r>
              <a:rPr lang="en-US" sz="2800" dirty="0"/>
              <a:t>Need your Village! </a:t>
            </a:r>
            <a:r>
              <a:rPr lang="en-US" sz="2800" dirty="0">
                <a:hlinkClick r:id="rId6"/>
              </a:rPr>
              <a:t>https://www.legacytree.com/blog/new-development-german-census-records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21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95BA-AE2A-EE4C-879F-94EA1018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Census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6492-4B3D-5749-8773-DA9D03D7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21" y="2489273"/>
            <a:ext cx="10273429" cy="3344997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 err="1"/>
              <a:t>Minert’s</a:t>
            </a:r>
            <a:r>
              <a:rPr lang="en-US" sz="4800" dirty="0"/>
              <a:t> contribution:  </a:t>
            </a:r>
            <a:r>
              <a:rPr lang="en-US" sz="4800" u="sng" dirty="0"/>
              <a:t>German Census Records 1816-1916 </a:t>
            </a:r>
            <a:r>
              <a:rPr lang="en-US" sz="4800" dirty="0"/>
              <a:t>https://</a:t>
            </a:r>
            <a:r>
              <a:rPr lang="en-US" sz="4800" dirty="0" err="1"/>
              <a:t>www.familysearch.org</a:t>
            </a:r>
            <a:r>
              <a:rPr lang="en-US" sz="4800" dirty="0"/>
              <a:t>/search/catalog/2690879?availability=Family%20History%20Library</a:t>
            </a:r>
            <a:endParaRPr lang="en-US" sz="4800" u="sng" dirty="0"/>
          </a:p>
          <a:p>
            <a:pPr lvl="1"/>
            <a:r>
              <a:rPr lang="en-US" sz="4400" dirty="0"/>
              <a:t>Review</a:t>
            </a:r>
          </a:p>
          <a:p>
            <a:pPr lvl="1"/>
            <a:r>
              <a:rPr lang="en-US" sz="4400" dirty="0"/>
              <a:t>Table of Contents</a:t>
            </a:r>
          </a:p>
          <a:p>
            <a:r>
              <a:rPr lang="en-US" sz="4800" dirty="0"/>
              <a:t>Census Records and Research</a:t>
            </a:r>
          </a:p>
          <a:p>
            <a:r>
              <a:rPr lang="en-US" sz="4800" dirty="0"/>
              <a:t>History of Unification </a:t>
            </a:r>
          </a:p>
          <a:p>
            <a:r>
              <a:rPr lang="en-US" sz="4800" dirty="0"/>
              <a:t>Writing to Archives in Germany</a:t>
            </a:r>
          </a:p>
        </p:txBody>
      </p:sp>
    </p:spTree>
    <p:extLst>
      <p:ext uri="{BB962C8B-B14F-4D97-AF65-F5344CB8AC3E}">
        <p14:creationId xmlns:p14="http://schemas.microsoft.com/office/powerpoint/2010/main" val="425575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6F46-195D-0E43-BED6-CC3FA758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Census Records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E952-E4F7-0E41-ACFE-D8CA88CE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73479" cy="3599316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/>
              <a:t>Value to genealogists in substantial</a:t>
            </a:r>
          </a:p>
          <a:p>
            <a:pPr lvl="1"/>
            <a:r>
              <a:rPr lang="en-US" sz="4400" dirty="0"/>
              <a:t>May be the </a:t>
            </a:r>
            <a:r>
              <a:rPr lang="en-US" sz="4400" u="sng" dirty="0"/>
              <a:t>only</a:t>
            </a:r>
            <a:r>
              <a:rPr lang="en-US" sz="4400" dirty="0"/>
              <a:t> source of information</a:t>
            </a:r>
          </a:p>
          <a:p>
            <a:pPr lvl="1"/>
            <a:r>
              <a:rPr lang="en-US" sz="4400" dirty="0"/>
              <a:t>Can confirm what is already known</a:t>
            </a:r>
          </a:p>
          <a:p>
            <a:r>
              <a:rPr lang="en-US" sz="4800" dirty="0"/>
              <a:t>Church records compiled in the early 16</a:t>
            </a:r>
            <a:r>
              <a:rPr lang="en-US" sz="4800" baseline="30000" dirty="0"/>
              <a:t>th</a:t>
            </a:r>
            <a:r>
              <a:rPr lang="en-US" sz="4800" dirty="0"/>
              <a:t>  century</a:t>
            </a:r>
          </a:p>
          <a:p>
            <a:r>
              <a:rPr lang="en-US" sz="4800" dirty="0"/>
              <a:t>Excellent civil records since the end of the 18th century</a:t>
            </a:r>
          </a:p>
        </p:txBody>
      </p:sp>
    </p:spTree>
    <p:extLst>
      <p:ext uri="{BB962C8B-B14F-4D97-AF65-F5344CB8AC3E}">
        <p14:creationId xmlns:p14="http://schemas.microsoft.com/office/powerpoint/2010/main" val="176254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6F46-195D-0E43-BED6-CC3FA758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E952-E4F7-0E41-ACFE-D8CA88CE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800" dirty="0"/>
              <a:t>Napoleonic Wars 1798-1815 – many states, all independent and far smaller than France.</a:t>
            </a:r>
          </a:p>
          <a:p>
            <a:r>
              <a:rPr lang="en-US" sz="4800" dirty="0"/>
              <a:t>40 states in 1816</a:t>
            </a:r>
          </a:p>
          <a:p>
            <a:r>
              <a:rPr lang="en-US" sz="4800" dirty="0"/>
              <a:t>Unify for protection and to create an economic force</a:t>
            </a:r>
          </a:p>
          <a:p>
            <a:r>
              <a:rPr lang="en-US" sz="4800" dirty="0"/>
              <a:t>First regional census in 1816</a:t>
            </a:r>
          </a:p>
        </p:txBody>
      </p:sp>
    </p:spTree>
    <p:extLst>
      <p:ext uri="{BB962C8B-B14F-4D97-AF65-F5344CB8AC3E}">
        <p14:creationId xmlns:p14="http://schemas.microsoft.com/office/powerpoint/2010/main" val="180854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6F46-195D-0E43-BED6-CC3FA758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Unification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E952-E4F7-0E41-ACFE-D8CA88CE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1871: first union of German states was the German </a:t>
            </a:r>
            <a:r>
              <a:rPr lang="en-US" sz="4800" dirty="0" err="1"/>
              <a:t>Confedration</a:t>
            </a:r>
            <a:r>
              <a:rPr lang="en-US" sz="4800" dirty="0"/>
              <a:t> established at the conclusion of the Congress of Vienna</a:t>
            </a:r>
          </a:p>
        </p:txBody>
      </p:sp>
    </p:spTree>
    <p:extLst>
      <p:ext uri="{BB962C8B-B14F-4D97-AF65-F5344CB8AC3E}">
        <p14:creationId xmlns:p14="http://schemas.microsoft.com/office/powerpoint/2010/main" val="415896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5519-3194-EA49-AC02-A610FDFE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 in1815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11B79F-45F9-1F4E-BBA7-E98C31E34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378" y="2055446"/>
            <a:ext cx="7020496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6F46-195D-0E43-BED6-CC3FA758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Unification?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E952-E4F7-0E41-ACFE-D8CA88CE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35377"/>
          </a:xfrm>
        </p:spPr>
        <p:txBody>
          <a:bodyPr>
            <a:noAutofit/>
          </a:bodyPr>
          <a:lstStyle/>
          <a:p>
            <a:r>
              <a:rPr lang="en-US" sz="2600" dirty="0"/>
              <a:t>Customs control: Census records were kept </a:t>
            </a:r>
            <a:r>
              <a:rPr lang="en-US" sz="2600" u="sng" dirty="0"/>
              <a:t>solely</a:t>
            </a:r>
            <a:r>
              <a:rPr lang="en-US" sz="2600" dirty="0"/>
              <a:t> for the purpose of the distribution of customs revenues and had nothing to do with such issues as parliamentary representation, military conscription, or taxation </a:t>
            </a:r>
          </a:p>
          <a:p>
            <a:r>
              <a:rPr lang="en-US" sz="2600" dirty="0"/>
              <a:t>Begins in Prussia in 1818; </a:t>
            </a:r>
            <a:r>
              <a:rPr lang="en-US" sz="2600" b="1" i="1" dirty="0"/>
              <a:t>Customs Union </a:t>
            </a:r>
            <a:r>
              <a:rPr lang="en-US" sz="2600" dirty="0"/>
              <a:t>in 1834</a:t>
            </a:r>
          </a:p>
          <a:p>
            <a:r>
              <a:rPr lang="en-US" sz="2600" dirty="0"/>
              <a:t>A network of intertwined bilateral and multilateral treaties emerging from 1819-1833 with one common goal:  a customs and commerce system with no internal fees and uniform external fees.  </a:t>
            </a:r>
            <a:r>
              <a:rPr lang="en-US" sz="2600" b="1" i="1" dirty="0"/>
              <a:t>Zollverein</a:t>
            </a:r>
            <a:r>
              <a:rPr lang="en-US" sz="2600" dirty="0"/>
              <a:t> extends to 1841, 1853 and 1865.</a:t>
            </a:r>
          </a:p>
          <a:p>
            <a:r>
              <a:rPr lang="en-US" sz="2600" dirty="0"/>
              <a:t>Moves from economic to political; first full Census in 1867.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559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6F46-195D-0E43-BED6-CC3FA758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Records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E952-E4F7-0E41-ACFE-D8CA88CE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49629" cy="3599316"/>
          </a:xfrm>
        </p:spPr>
        <p:txBody>
          <a:bodyPr>
            <a:normAutofit/>
          </a:bodyPr>
          <a:lstStyle/>
          <a:p>
            <a:r>
              <a:rPr lang="en-US" sz="4800" dirty="0"/>
              <a:t>Home Owners/Heads of Households</a:t>
            </a:r>
          </a:p>
          <a:p>
            <a:r>
              <a:rPr lang="en-US" sz="4800" dirty="0"/>
              <a:t>Other inhabitants</a:t>
            </a:r>
          </a:p>
          <a:p>
            <a:r>
              <a:rPr lang="en-US" sz="4800" dirty="0"/>
              <a:t>Gender</a:t>
            </a:r>
          </a:p>
          <a:p>
            <a:r>
              <a:rPr lang="en-US" sz="4800" dirty="0"/>
              <a:t>Age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176512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446</TotalTime>
  <Words>654</Words>
  <Application>Microsoft Macintosh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Census Records</vt:lpstr>
      <vt:lpstr>German Census Records - Difficult Research</vt:lpstr>
      <vt:lpstr>German Census Records</vt:lpstr>
      <vt:lpstr>Census Records and Research</vt:lpstr>
      <vt:lpstr>German States</vt:lpstr>
      <vt:lpstr>German Unification</vt:lpstr>
      <vt:lpstr>Germany in1815</vt:lpstr>
      <vt:lpstr>Why Unification? </vt:lpstr>
      <vt:lpstr>The Records </vt:lpstr>
      <vt:lpstr>The Census of 1867:  The Great Transition</vt:lpstr>
      <vt:lpstr>The German Empire 1871-1918</vt:lpstr>
      <vt:lpstr>Writing to Archives in Germany</vt:lpstr>
      <vt:lpstr>Example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27</cp:revision>
  <dcterms:created xsi:type="dcterms:W3CDTF">2018-01-21T16:38:42Z</dcterms:created>
  <dcterms:modified xsi:type="dcterms:W3CDTF">2020-07-09T20:26:35Z</dcterms:modified>
</cp:coreProperties>
</file>