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5" r:id="rId2"/>
    <p:sldId id="271" r:id="rId3"/>
    <p:sldId id="276" r:id="rId4"/>
    <p:sldId id="272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64"/>
    <p:restoredTop sz="93061"/>
  </p:normalViewPr>
  <p:slideViewPr>
    <p:cSldViewPr snapToGrid="0" snapToObjects="1">
      <p:cViewPr varScale="1">
        <p:scale>
          <a:sx n="119" d="100"/>
          <a:sy n="119" d="100"/>
        </p:scale>
        <p:origin x="1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NUL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rtenmeister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242E23-9529-E643-9316-F25DB781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2311400"/>
            <a:ext cx="10388600" cy="223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630CE-D9EE-C548-8C14-073D49850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3933" y="4724282"/>
            <a:ext cx="8144134" cy="1373070"/>
          </a:xfrm>
        </p:spPr>
        <p:txBody>
          <a:bodyPr/>
          <a:lstStyle/>
          <a:p>
            <a:pPr algn="ctr"/>
            <a:r>
              <a:rPr lang="en-US" i="1" dirty="0" err="1"/>
              <a:t>Familienbuch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3206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Example of Home Village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2497931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Photos of the southern German villages of </a:t>
            </a:r>
            <a:r>
              <a:rPr lang="en-US" sz="4000" dirty="0" err="1"/>
              <a:t>Önsbach</a:t>
            </a:r>
            <a:r>
              <a:rPr lang="en-US" sz="4000" dirty="0"/>
              <a:t> and </a:t>
            </a:r>
            <a:r>
              <a:rPr lang="en-US" sz="4000" dirty="0" err="1"/>
              <a:t>Mösbach</a:t>
            </a:r>
            <a:endParaRPr lang="en-US" sz="4000" dirty="0"/>
          </a:p>
          <a:p>
            <a:pPr lvl="0"/>
            <a:r>
              <a:rPr lang="en-US" sz="4000" dirty="0"/>
              <a:t>Family Research: Charts, documents, photos</a:t>
            </a:r>
          </a:p>
          <a:p>
            <a:pPr lvl="0"/>
            <a:r>
              <a:rPr lang="en-US" sz="4000" dirty="0"/>
              <a:t>Local Museums</a:t>
            </a:r>
          </a:p>
          <a:p>
            <a:pPr lvl="0"/>
            <a:r>
              <a:rPr lang="en-US" sz="4000" dirty="0"/>
              <a:t>A treasure:  </a:t>
            </a:r>
            <a:r>
              <a:rPr lang="en-US" sz="4000" b="1" i="1" dirty="0" err="1"/>
              <a:t>Familienbuch</a:t>
            </a:r>
            <a:endParaRPr lang="en-US" sz="4000" b="1" i="1" dirty="0"/>
          </a:p>
          <a:p>
            <a:pPr marL="0" indent="0">
              <a:buNone/>
            </a:pPr>
            <a:r>
              <a:rPr lang="en-US" sz="3200" dirty="0"/>
              <a:t>       </a:t>
            </a:r>
            <a:r>
              <a:rPr lang="en-US" sz="3200" i="1" dirty="0"/>
              <a:t>Share “Weber Notes” examples: see </a:t>
            </a:r>
            <a:r>
              <a:rPr lang="en-US" sz="3200" i="1" u="sng" dirty="0"/>
              <a:t>two</a:t>
            </a:r>
            <a:r>
              <a:rPr lang="en-US" sz="3200" i="1" dirty="0"/>
              <a:t> handouts</a:t>
            </a:r>
          </a:p>
        </p:txBody>
      </p:sp>
    </p:spTree>
    <p:extLst>
      <p:ext uri="{BB962C8B-B14F-4D97-AF65-F5344CB8AC3E}">
        <p14:creationId xmlns:p14="http://schemas.microsoft.com/office/powerpoint/2010/main" val="271618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400" dirty="0"/>
              <a:t>Finding your </a:t>
            </a:r>
            <a:r>
              <a:rPr lang="en-US" sz="4400" i="1" dirty="0"/>
              <a:t>Heimat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1" y="2763012"/>
            <a:ext cx="11525249" cy="334176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4000" dirty="0"/>
              <a:t>Follow your Handout</a:t>
            </a:r>
          </a:p>
          <a:p>
            <a:pPr lvl="0"/>
            <a:r>
              <a:rPr lang="en-US" sz="4000" dirty="0" err="1"/>
              <a:t>Ravenstein’s</a:t>
            </a:r>
            <a:r>
              <a:rPr lang="en-US" sz="4000" dirty="0"/>
              <a:t> Atlas:   </a:t>
            </a:r>
            <a:r>
              <a:rPr lang="en-US" sz="3200" dirty="0" err="1">
                <a:solidFill>
                  <a:srgbClr val="FFC000"/>
                </a:solidFill>
              </a:rPr>
              <a:t>uwdc.library.wisc.edu</a:t>
            </a:r>
            <a:r>
              <a:rPr lang="en-US" sz="3200" dirty="0">
                <a:solidFill>
                  <a:srgbClr val="FFC000"/>
                </a:solidFill>
              </a:rPr>
              <a:t>/collections/German/</a:t>
            </a:r>
            <a:r>
              <a:rPr lang="en-US" sz="3200" dirty="0" err="1">
                <a:solidFill>
                  <a:srgbClr val="FFC000"/>
                </a:solidFill>
              </a:rPr>
              <a:t>Ravenstein</a:t>
            </a:r>
            <a:endParaRPr lang="en-US" sz="3200" dirty="0">
              <a:solidFill>
                <a:srgbClr val="FFC000"/>
              </a:solidFill>
            </a:endParaRPr>
          </a:p>
          <a:p>
            <a:pPr lvl="1"/>
            <a:r>
              <a:rPr lang="en-US" sz="2800" dirty="0">
                <a:solidFill>
                  <a:srgbClr val="FFC000"/>
                </a:solidFill>
              </a:rPr>
              <a:t>See </a:t>
            </a:r>
            <a:r>
              <a:rPr lang="en-US" sz="2800" u="sng" dirty="0">
                <a:solidFill>
                  <a:srgbClr val="FFC000"/>
                </a:solidFill>
              </a:rPr>
              <a:t>handout</a:t>
            </a:r>
            <a:r>
              <a:rPr lang="en-US" sz="2800" dirty="0">
                <a:solidFill>
                  <a:srgbClr val="FFC000"/>
                </a:solidFill>
              </a:rPr>
              <a:t>: german.ravenatlas.i0003.pdf</a:t>
            </a:r>
            <a:r>
              <a:rPr lang="en-US" sz="4400" dirty="0">
                <a:solidFill>
                  <a:srgbClr val="FFC000"/>
                </a:solidFill>
              </a:rPr>
              <a:t> </a:t>
            </a:r>
            <a:endParaRPr lang="en-US" sz="3600" dirty="0">
              <a:solidFill>
                <a:srgbClr val="FFC000"/>
              </a:solidFill>
            </a:endParaRPr>
          </a:p>
          <a:p>
            <a:pPr lvl="0"/>
            <a:r>
              <a:rPr lang="en-US" sz="4000" dirty="0" err="1"/>
              <a:t>Kartenmeister</a:t>
            </a:r>
            <a:r>
              <a:rPr lang="en-US" sz="4000" dirty="0"/>
              <a:t>:</a:t>
            </a:r>
          </a:p>
          <a:p>
            <a:pPr marL="0" lvl="0" indent="0">
              <a:buNone/>
            </a:pPr>
            <a:r>
              <a:rPr lang="en-US" sz="3600" u="sng" dirty="0">
                <a:hlinkClick r:id="rId2"/>
              </a:rPr>
              <a:t>  www.kartenmeister.com</a:t>
            </a:r>
            <a:r>
              <a:rPr lang="en-US" sz="5400" dirty="0"/>
              <a:t> </a:t>
            </a:r>
          </a:p>
          <a:p>
            <a:pPr lvl="0"/>
            <a:endParaRPr lang="en-US" sz="40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187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1" y="753228"/>
            <a:ext cx="10160832" cy="1080938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What is a </a:t>
            </a:r>
            <a:r>
              <a:rPr lang="en-US" sz="4000" i="1" dirty="0" err="1"/>
              <a:t>Familienbuch</a:t>
            </a:r>
            <a:r>
              <a:rPr lang="en-US" sz="4000" dirty="0"/>
              <a:t>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4000" dirty="0"/>
              <a:t>Review Handout</a:t>
            </a:r>
          </a:p>
          <a:p>
            <a:pPr lvl="1"/>
            <a:r>
              <a:rPr lang="en-US" sz="3600" dirty="0"/>
              <a:t>Some Family books are no longer issued</a:t>
            </a:r>
          </a:p>
          <a:p>
            <a:pPr lvl="0"/>
            <a:r>
              <a:rPr lang="en-US" sz="4000" dirty="0"/>
              <a:t>MUST know  the town</a:t>
            </a:r>
          </a:p>
          <a:p>
            <a:pPr lvl="0"/>
            <a:r>
              <a:rPr lang="en-US" sz="4000" dirty="0"/>
              <a:t>Contents:</a:t>
            </a:r>
          </a:p>
          <a:p>
            <a:pPr lvl="1"/>
            <a:r>
              <a:rPr lang="en-US" sz="2800" dirty="0"/>
              <a:t>Names of the married couple</a:t>
            </a:r>
          </a:p>
          <a:p>
            <a:pPr lvl="1"/>
            <a:r>
              <a:rPr lang="en-US" sz="2800" dirty="0"/>
              <a:t>Parents’ section</a:t>
            </a:r>
          </a:p>
          <a:p>
            <a:pPr lvl="1"/>
            <a:r>
              <a:rPr lang="en-US" sz="2800" dirty="0"/>
              <a:t>Notes section</a:t>
            </a:r>
          </a:p>
          <a:p>
            <a:pPr lvl="1"/>
            <a:r>
              <a:rPr lang="en-US" sz="2800" dirty="0"/>
              <a:t>Children’s section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9586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743-DC70-D44A-B450-4A4B47A9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Research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8DC7-06A0-4746-81CD-59D936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3100"/>
              <a:t>Happy Hunting!</a:t>
            </a:r>
            <a:endParaRPr lang="en-US" sz="13100" dirty="0"/>
          </a:p>
        </p:txBody>
      </p:sp>
    </p:spTree>
    <p:extLst>
      <p:ext uri="{BB962C8B-B14F-4D97-AF65-F5344CB8AC3E}">
        <p14:creationId xmlns:p14="http://schemas.microsoft.com/office/powerpoint/2010/main" val="199961445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2657</TotalTime>
  <Words>117</Words>
  <Application>Microsoft Macintosh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Familienbuch</vt:lpstr>
      <vt:lpstr>Example of Home Village</vt:lpstr>
      <vt:lpstr>Finding your Heimat</vt:lpstr>
      <vt:lpstr>What is a Familienbuch?</vt:lpstr>
      <vt:lpstr>Research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Records</dc:title>
  <dc:creator>Thomas Montgomery</dc:creator>
  <cp:lastModifiedBy>Thomas Montgomery</cp:lastModifiedBy>
  <cp:revision>117</cp:revision>
  <dcterms:created xsi:type="dcterms:W3CDTF">2018-01-21T16:38:42Z</dcterms:created>
  <dcterms:modified xsi:type="dcterms:W3CDTF">2019-12-16T16:38:48Z</dcterms:modified>
</cp:coreProperties>
</file>