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0" r:id="rId3"/>
    <p:sldId id="277" r:id="rId4"/>
    <p:sldId id="279" r:id="rId5"/>
    <p:sldId id="278" r:id="rId6"/>
    <p:sldId id="280" r:id="rId7"/>
    <p:sldId id="281" r:id="rId8"/>
    <p:sldId id="282" r:id="rId9"/>
    <p:sldId id="283" r:id="rId10"/>
    <p:sldId id="284" r:id="rId11"/>
    <p:sldId id="269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128"/>
    <p:restoredTop sz="93041"/>
  </p:normalViewPr>
  <p:slideViewPr>
    <p:cSldViewPr snapToGrid="0" snapToObjects="1">
      <p:cViewPr varScale="1">
        <p:scale>
          <a:sx n="137" d="100"/>
          <a:sy n="137" d="100"/>
        </p:scale>
        <p:origin x="208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7/15/18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7/15/18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7/15/18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7/15/18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7/15/18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7/15/18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7/15/18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7/15/18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7/15/18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7/15/18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7/15/18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7/15/18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7/15/18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7/15/18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7/15/18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7/15/18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7/15/18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7/15/18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7242E23-9529-E643-9316-F25DB78144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700" y="2311400"/>
            <a:ext cx="10388600" cy="22352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C2630CE-D9EE-C548-8C14-073D498501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3933" y="4724282"/>
            <a:ext cx="8144134" cy="1373070"/>
          </a:xfrm>
        </p:spPr>
        <p:txBody>
          <a:bodyPr/>
          <a:lstStyle/>
          <a:p>
            <a:pPr algn="ctr"/>
            <a:r>
              <a:rPr lang="en-US" dirty="0"/>
              <a:t>City Directories</a:t>
            </a:r>
          </a:p>
        </p:txBody>
      </p:sp>
    </p:spTree>
    <p:extLst>
      <p:ext uri="{BB962C8B-B14F-4D97-AF65-F5344CB8AC3E}">
        <p14:creationId xmlns:p14="http://schemas.microsoft.com/office/powerpoint/2010/main" val="62189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E196D-226B-174E-BD9B-A65D150A9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/>
              <a:t>A Case Study		</a:t>
            </a:r>
            <a:r>
              <a:rPr lang="en-US" sz="6600" dirty="0"/>
              <a:t>	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865E0-1303-8549-8F5E-F4596BF9D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0" y="2165422"/>
            <a:ext cx="11525249" cy="4540177"/>
          </a:xfrm>
        </p:spPr>
        <p:txBody>
          <a:bodyPr>
            <a:normAutofit/>
          </a:bodyPr>
          <a:lstStyle/>
          <a:p>
            <a:endParaRPr lang="en-US" sz="6000" dirty="0"/>
          </a:p>
          <a:p>
            <a:endParaRPr lang="en-US" sz="3600" dirty="0"/>
          </a:p>
          <a:p>
            <a:endParaRPr lang="en-US" sz="3600" dirty="0"/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93B2FF-430A-A94E-8652-817FCD92A419}"/>
              </a:ext>
            </a:extLst>
          </p:cNvPr>
          <p:cNvSpPr txBox="1"/>
          <p:nvPr/>
        </p:nvSpPr>
        <p:spPr>
          <a:xfrm>
            <a:off x="285751" y="2025908"/>
            <a:ext cx="11525248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On the Streets Where They Lived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Maryland Genealogical Society Journal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Jane </a:t>
            </a:r>
            <a:r>
              <a:rPr lang="en-US" sz="4000" dirty="0" err="1"/>
              <a:t>Maggs’s</a:t>
            </a:r>
            <a:r>
              <a:rPr lang="en-US" sz="4000" dirty="0"/>
              <a:t> Pastry Shops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840829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BD743-DC70-D44A-B450-4A4B47A94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Research</a:t>
            </a:r>
            <a:r>
              <a:rPr lang="en-US" dirty="0"/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518DC7-06A0-4746-81CD-59D9368860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13100"/>
              <a:t>Happy Hunting!</a:t>
            </a:r>
            <a:endParaRPr lang="en-US" sz="13100" dirty="0"/>
          </a:p>
        </p:txBody>
      </p:sp>
    </p:spTree>
    <p:extLst>
      <p:ext uri="{BB962C8B-B14F-4D97-AF65-F5344CB8AC3E}">
        <p14:creationId xmlns:p14="http://schemas.microsoft.com/office/powerpoint/2010/main" val="1999614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E196D-226B-174E-BD9B-A65D150A9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City Directories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865E0-1303-8549-8F5E-F4596BF9D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0" y="2165422"/>
            <a:ext cx="11525249" cy="4540177"/>
          </a:xfrm>
        </p:spPr>
        <p:txBody>
          <a:bodyPr>
            <a:normAutofit/>
          </a:bodyPr>
          <a:lstStyle/>
          <a:p>
            <a:pPr lvl="0"/>
            <a:r>
              <a:rPr lang="en-US" sz="5400" dirty="0"/>
              <a:t>Often ignored</a:t>
            </a:r>
          </a:p>
          <a:p>
            <a:pPr lvl="0"/>
            <a:r>
              <a:rPr lang="en-US" sz="5400" dirty="0"/>
              <a:t>A wealth of information</a:t>
            </a:r>
          </a:p>
          <a:p>
            <a:pPr lvl="1"/>
            <a:r>
              <a:rPr lang="en-US" sz="5000" dirty="0"/>
              <a:t>Table of Contents</a:t>
            </a:r>
          </a:p>
          <a:p>
            <a:pPr lvl="1"/>
            <a:r>
              <a:rPr lang="en-US" sz="5000" dirty="0"/>
              <a:t>Index</a:t>
            </a:r>
          </a:p>
          <a:p>
            <a:pPr lvl="0"/>
            <a:r>
              <a:rPr lang="en-US" sz="5400" dirty="0"/>
              <a:t>Some free online sites</a:t>
            </a:r>
          </a:p>
          <a:p>
            <a:endParaRPr lang="en-US" sz="3200" dirty="0"/>
          </a:p>
          <a:p>
            <a:endParaRPr lang="en-US" sz="3200" dirty="0"/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98219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E196D-226B-174E-BD9B-A65D150A9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5400" dirty="0"/>
              <a:t>What to look for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865E0-1303-8549-8F5E-F4596BF9D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" y="2165423"/>
            <a:ext cx="11887200" cy="4692578"/>
          </a:xfrm>
        </p:spPr>
        <p:txBody>
          <a:bodyPr>
            <a:normAutofit/>
          </a:bodyPr>
          <a:lstStyle/>
          <a:p>
            <a:r>
              <a:rPr lang="en-US" dirty="0"/>
              <a:t>Title page, publisher and </a:t>
            </a:r>
            <a:r>
              <a:rPr lang="en-US" b="1" dirty="0"/>
              <a:t>date</a:t>
            </a:r>
          </a:p>
          <a:p>
            <a:r>
              <a:rPr lang="en-US" dirty="0"/>
              <a:t>Maps, helpful to find someone on the census</a:t>
            </a:r>
          </a:p>
          <a:p>
            <a:r>
              <a:rPr lang="en-US" dirty="0"/>
              <a:t>Schools, where your ancestor may have attended</a:t>
            </a:r>
          </a:p>
          <a:p>
            <a:r>
              <a:rPr lang="en-US" dirty="0"/>
              <a:t>Churches, a start to find denomination and records</a:t>
            </a:r>
          </a:p>
          <a:p>
            <a:r>
              <a:rPr lang="en-US" dirty="0"/>
              <a:t>Secret Benevolent Societies and Clubs, example of activities</a:t>
            </a:r>
          </a:p>
          <a:p>
            <a:r>
              <a:rPr lang="en-US" dirty="0"/>
              <a:t>Cemeteries, with year helps narrow down a likely burial location</a:t>
            </a:r>
          </a:p>
          <a:p>
            <a:r>
              <a:rPr lang="en-US" dirty="0"/>
              <a:t>Street Directory, directions of roads, address numbering system</a:t>
            </a:r>
          </a:p>
          <a:p>
            <a:r>
              <a:rPr lang="en-US" dirty="0"/>
              <a:t>Householders, </a:t>
            </a:r>
            <a:r>
              <a:rPr lang="en-US" dirty="0" err="1"/>
              <a:t>listng</a:t>
            </a:r>
            <a:r>
              <a:rPr lang="en-US" dirty="0"/>
              <a:t> by street number, occupants, others </a:t>
            </a:r>
            <a:r>
              <a:rPr lang="en-US" dirty="0" err="1"/>
              <a:t>mmaylbe</a:t>
            </a:r>
            <a:r>
              <a:rPr lang="en-US" dirty="0"/>
              <a:t> listed</a:t>
            </a:r>
          </a:p>
          <a:p>
            <a:r>
              <a:rPr lang="en-US" dirty="0"/>
              <a:t>Addendum, late additions</a:t>
            </a:r>
          </a:p>
          <a:p>
            <a:r>
              <a:rPr lang="en-US" dirty="0"/>
              <a:t>Master special Abbreviations, saved space but helps decipher the </a:t>
            </a:r>
            <a:r>
              <a:rPr lang="en-US" dirty="0" err="1"/>
              <a:t>entires</a:t>
            </a:r>
            <a:endParaRPr lang="en-US" dirty="0"/>
          </a:p>
          <a:p>
            <a:endParaRPr lang="en-US" sz="4400" i="1" dirty="0"/>
          </a:p>
          <a:p>
            <a:endParaRPr lang="en-US" sz="2000" dirty="0"/>
          </a:p>
          <a:p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5025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E196D-226B-174E-BD9B-A65D150A9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 err="1"/>
              <a:t>Ancestry.com</a:t>
            </a:r>
            <a:br>
              <a:rPr lang="en-US" dirty="0"/>
            </a:br>
            <a:r>
              <a:rPr lang="en-US" sz="5400" dirty="0"/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865E0-1303-8549-8F5E-F4596BF9D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0" y="2165422"/>
            <a:ext cx="11525249" cy="4540177"/>
          </a:xfrm>
        </p:spPr>
        <p:txBody>
          <a:bodyPr>
            <a:normAutofit/>
          </a:bodyPr>
          <a:lstStyle/>
          <a:p>
            <a:endParaRPr lang="en-US" sz="4800" dirty="0"/>
          </a:p>
          <a:p>
            <a:endParaRPr lang="en-US" sz="2800" dirty="0"/>
          </a:p>
          <a:p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400FF6-3CB4-0244-A4FB-89AE5443FFD3}"/>
              </a:ext>
            </a:extLst>
          </p:cNvPr>
          <p:cNvSpPr txBox="1"/>
          <p:nvPr/>
        </p:nvSpPr>
        <p:spPr>
          <a:xfrm>
            <a:off x="680321" y="2400300"/>
            <a:ext cx="105401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3200" dirty="0"/>
              <a:t>$ - but has a large collection of city and county directories for all state except Alaska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3797078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E196D-226B-174E-BD9B-A65D150A9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5400" dirty="0" err="1"/>
              <a:t>HeritageQuest</a:t>
            </a:r>
            <a:r>
              <a:rPr lang="en-US" sz="5400" dirty="0"/>
              <a:t> Online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865E0-1303-8549-8F5E-F4596BF9D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0" y="2165422"/>
            <a:ext cx="11525249" cy="4540177"/>
          </a:xfrm>
        </p:spPr>
        <p:txBody>
          <a:bodyPr>
            <a:normAutofit/>
          </a:bodyPr>
          <a:lstStyle/>
          <a:p>
            <a:endParaRPr lang="en-US" sz="4800" dirty="0"/>
          </a:p>
          <a:p>
            <a:endParaRPr lang="en-US" sz="2800" dirty="0"/>
          </a:p>
          <a:p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16A54A8-C6FA-D047-A0AF-792F5EF71A23}"/>
              </a:ext>
            </a:extLst>
          </p:cNvPr>
          <p:cNvSpPr txBox="1"/>
          <p:nvPr/>
        </p:nvSpPr>
        <p:spPr>
          <a:xfrm>
            <a:off x="144380" y="2165422"/>
            <a:ext cx="117668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i="1" dirty="0"/>
              <a:t>$ - Libraries have subscriptions for patrons to search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i="1" dirty="0"/>
              <a:t>One is U.S. City Directories 1821-1989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1515717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E196D-226B-174E-BD9B-A65D150A9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err="1"/>
              <a:t>Archive.org</a:t>
            </a:r>
            <a:r>
              <a:rPr lang="en-US" sz="5400" dirty="0"/>
              <a:t>	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865E0-1303-8549-8F5E-F4596BF9D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861" y="2211355"/>
            <a:ext cx="11563538" cy="4248035"/>
          </a:xfrm>
        </p:spPr>
        <p:txBody>
          <a:bodyPr>
            <a:normAutofit/>
          </a:bodyPr>
          <a:lstStyle/>
          <a:p>
            <a:r>
              <a:rPr lang="en-US" sz="4800" dirty="0"/>
              <a:t>FREE:  Online library of free books</a:t>
            </a:r>
          </a:p>
          <a:p>
            <a:r>
              <a:rPr lang="en-US" sz="4800" dirty="0"/>
              <a:t>Search for desired state name</a:t>
            </a:r>
            <a:endParaRPr lang="en-US" sz="4400" dirty="0"/>
          </a:p>
          <a:p>
            <a:endParaRPr lang="en-US" sz="4800" dirty="0"/>
          </a:p>
          <a:p>
            <a:endParaRPr lang="en-US" sz="2800" dirty="0"/>
          </a:p>
          <a:p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77786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E196D-226B-174E-BD9B-A65D150A9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 err="1"/>
              <a:t>Donslist.net</a:t>
            </a:r>
            <a:r>
              <a:rPr lang="en-US" sz="6600" dirty="0"/>
              <a:t>	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865E0-1303-8549-8F5E-F4596BF9D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0" y="2165422"/>
            <a:ext cx="11525249" cy="4540177"/>
          </a:xfrm>
        </p:spPr>
        <p:txBody>
          <a:bodyPr>
            <a:normAutofit/>
          </a:bodyPr>
          <a:lstStyle/>
          <a:p>
            <a:endParaRPr lang="en-US" sz="6000" dirty="0"/>
          </a:p>
          <a:p>
            <a:endParaRPr lang="en-US" sz="3600" dirty="0"/>
          </a:p>
          <a:p>
            <a:endParaRPr lang="en-US" sz="3600" dirty="0"/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93B2FF-430A-A94E-8652-817FCD92A419}"/>
              </a:ext>
            </a:extLst>
          </p:cNvPr>
          <p:cNvSpPr txBox="1"/>
          <p:nvPr/>
        </p:nvSpPr>
        <p:spPr>
          <a:xfrm>
            <a:off x="285751" y="2025908"/>
            <a:ext cx="115252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Collections of </a:t>
            </a:r>
            <a:r>
              <a:rPr lang="en-US" sz="4000" dirty="0" err="1"/>
              <a:t>miscellaneouos</a:t>
            </a:r>
            <a:r>
              <a:rPr lang="en-US" sz="4000" dirty="0"/>
              <a:t> databases in </a:t>
            </a:r>
            <a:r>
              <a:rPr lang="en-US" sz="4000" dirty="0" err="1"/>
              <a:t>varous</a:t>
            </a:r>
            <a:r>
              <a:rPr lang="en-US" sz="4000" dirty="0"/>
              <a:t> categories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Focused largely on Pittsburgh, PA area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24294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E196D-226B-174E-BD9B-A65D150A9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 err="1"/>
              <a:t>GoogleBooks</a:t>
            </a:r>
            <a:r>
              <a:rPr lang="en-US" sz="6600" dirty="0"/>
              <a:t>	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865E0-1303-8549-8F5E-F4596BF9D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0" y="2165422"/>
            <a:ext cx="11525249" cy="4540177"/>
          </a:xfrm>
        </p:spPr>
        <p:txBody>
          <a:bodyPr>
            <a:normAutofit/>
          </a:bodyPr>
          <a:lstStyle/>
          <a:p>
            <a:endParaRPr lang="en-US" sz="6000" dirty="0"/>
          </a:p>
          <a:p>
            <a:endParaRPr lang="en-US" sz="3600" dirty="0"/>
          </a:p>
          <a:p>
            <a:endParaRPr lang="en-US" sz="3600" dirty="0"/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93B2FF-430A-A94E-8652-817FCD92A419}"/>
              </a:ext>
            </a:extLst>
          </p:cNvPr>
          <p:cNvSpPr txBox="1"/>
          <p:nvPr/>
        </p:nvSpPr>
        <p:spPr>
          <a:xfrm>
            <a:off x="285751" y="2025908"/>
            <a:ext cx="11525248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Search for city directory of ???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May also show you where directories are available in libraries, elsewhere.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157940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E196D-226B-174E-BD9B-A65D150A9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 err="1"/>
              <a:t>Linkpendium</a:t>
            </a:r>
            <a:r>
              <a:rPr lang="en-US" sz="5400" dirty="0"/>
              <a:t>	</a:t>
            </a:r>
            <a:r>
              <a:rPr lang="en-US" sz="6600" dirty="0"/>
              <a:t>	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865E0-1303-8549-8F5E-F4596BF9D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0" y="2165422"/>
            <a:ext cx="11525249" cy="4540177"/>
          </a:xfrm>
        </p:spPr>
        <p:txBody>
          <a:bodyPr>
            <a:normAutofit/>
          </a:bodyPr>
          <a:lstStyle/>
          <a:p>
            <a:endParaRPr lang="en-US" sz="6000" dirty="0"/>
          </a:p>
          <a:p>
            <a:endParaRPr lang="en-US" sz="3600" dirty="0"/>
          </a:p>
          <a:p>
            <a:endParaRPr lang="en-US" sz="3600" dirty="0"/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93B2FF-430A-A94E-8652-817FCD92A419}"/>
              </a:ext>
            </a:extLst>
          </p:cNvPr>
          <p:cNvSpPr txBox="1"/>
          <p:nvPr/>
        </p:nvSpPr>
        <p:spPr>
          <a:xfrm>
            <a:off x="285751" y="2025908"/>
            <a:ext cx="1152524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Master site of genealogy sites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Pick state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County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Directories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52853531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1472</TotalTime>
  <Words>234</Words>
  <Application>Microsoft Macintosh PowerPoint</Application>
  <PresentationFormat>Widescreen</PresentationFormat>
  <Paragraphs>60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Trebuchet MS</vt:lpstr>
      <vt:lpstr>Berlin</vt:lpstr>
      <vt:lpstr>City Directories</vt:lpstr>
      <vt:lpstr>City Directories</vt:lpstr>
      <vt:lpstr>What to look for</vt:lpstr>
      <vt:lpstr>Ancestry.com  </vt:lpstr>
      <vt:lpstr>HeritageQuest Online</vt:lpstr>
      <vt:lpstr>Archive.org  </vt:lpstr>
      <vt:lpstr>Donslist.net  </vt:lpstr>
      <vt:lpstr>GoogleBooks  </vt:lpstr>
      <vt:lpstr>Linkpendium   </vt:lpstr>
      <vt:lpstr>A Case Study    </vt:lpstr>
      <vt:lpstr>Research </vt:lpstr>
    </vt:vector>
  </TitlesOfParts>
  <Company/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Church Records</dc:title>
  <dc:creator>Thomas Montgomery</dc:creator>
  <cp:lastModifiedBy>Thomas Montgomery</cp:lastModifiedBy>
  <cp:revision>70</cp:revision>
  <dcterms:created xsi:type="dcterms:W3CDTF">2018-01-21T16:38:42Z</dcterms:created>
  <dcterms:modified xsi:type="dcterms:W3CDTF">2018-07-15T16:06:12Z</dcterms:modified>
</cp:coreProperties>
</file>