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70" r:id="rId3"/>
    <p:sldId id="271" r:id="rId4"/>
    <p:sldId id="274" r:id="rId5"/>
    <p:sldId id="272" r:id="rId6"/>
    <p:sldId id="273" r:id="rId7"/>
    <p:sldId id="269" r:id="rId8"/>
  </p:sldIdLst>
  <p:sldSz cx="12192000" cy="6858000"/>
  <p:notesSz cx="701675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8CE0F-3C53-4326-9FC1-D5079C9B41DA}" v="10" dt="2022-08-27T17:38:37.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77"/>
    <p:restoredTop sz="96327"/>
  </p:normalViewPr>
  <p:slideViewPr>
    <p:cSldViewPr snapToGrid="0" snapToObjects="1">
      <p:cViewPr varScale="1">
        <p:scale>
          <a:sx n="99" d="100"/>
          <a:sy n="99" d="100"/>
        </p:scale>
        <p:origin x="546" y="90"/>
      </p:cViewPr>
      <p:guideLst/>
    </p:cSldViewPr>
  </p:slideViewPr>
  <p:notesTextViewPr>
    <p:cViewPr>
      <p:scale>
        <a:sx n="1" d="1"/>
        <a:sy n="1" d="1"/>
      </p:scale>
      <p:origin x="0" y="0"/>
    </p:cViewPr>
  </p:notesTextViewPr>
  <p:notesViewPr>
    <p:cSldViewPr snapToGrid="0" snapToObjects="1">
      <p:cViewPr varScale="1">
        <p:scale>
          <a:sx n="95" d="100"/>
          <a:sy n="95" d="100"/>
        </p:scale>
        <p:origin x="43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Montgomery" userId="9a987324697dbfac" providerId="LiveId" clId="{BFB7D493-7A35-5A48-A2A5-241415BE8782}"/>
    <pc:docChg chg="custSel addSld modSld">
      <pc:chgData name="Thomas Montgomery" userId="9a987324697dbfac" providerId="LiveId" clId="{BFB7D493-7A35-5A48-A2A5-241415BE8782}" dt="2022-08-01T14:00:44.686" v="394" actId="20577"/>
      <pc:docMkLst>
        <pc:docMk/>
      </pc:docMkLst>
      <pc:sldChg chg="modSp mod">
        <pc:chgData name="Thomas Montgomery" userId="9a987324697dbfac" providerId="LiveId" clId="{BFB7D493-7A35-5A48-A2A5-241415BE8782}" dt="2022-07-30T22:04:34.240" v="359" actId="20577"/>
        <pc:sldMkLst>
          <pc:docMk/>
          <pc:sldMk cId="1141629350" sldId="270"/>
        </pc:sldMkLst>
        <pc:spChg chg="mod">
          <ac:chgData name="Thomas Montgomery" userId="9a987324697dbfac" providerId="LiveId" clId="{BFB7D493-7A35-5A48-A2A5-241415BE8782}" dt="2022-07-30T22:04:34.240" v="359" actId="20577"/>
          <ac:spMkLst>
            <pc:docMk/>
            <pc:sldMk cId="1141629350" sldId="270"/>
            <ac:spMk id="3" creationId="{49643F40-C305-7FDE-6E36-65FB927CE2CC}"/>
          </ac:spMkLst>
        </pc:spChg>
      </pc:sldChg>
      <pc:sldChg chg="modSp mod">
        <pc:chgData name="Thomas Montgomery" userId="9a987324697dbfac" providerId="LiveId" clId="{BFB7D493-7A35-5A48-A2A5-241415BE8782}" dt="2022-07-30T21:49:49.585" v="196" actId="20577"/>
        <pc:sldMkLst>
          <pc:docMk/>
          <pc:sldMk cId="1774099121" sldId="271"/>
        </pc:sldMkLst>
        <pc:spChg chg="mod">
          <ac:chgData name="Thomas Montgomery" userId="9a987324697dbfac" providerId="LiveId" clId="{BFB7D493-7A35-5A48-A2A5-241415BE8782}" dt="2022-07-30T21:49:49.585" v="196" actId="20577"/>
          <ac:spMkLst>
            <pc:docMk/>
            <pc:sldMk cId="1774099121" sldId="271"/>
            <ac:spMk id="3" creationId="{613A4440-9C7A-9580-AB40-B27AFE5AF080}"/>
          </ac:spMkLst>
        </pc:spChg>
      </pc:sldChg>
      <pc:sldChg chg="modSp mod">
        <pc:chgData name="Thomas Montgomery" userId="9a987324697dbfac" providerId="LiveId" clId="{BFB7D493-7A35-5A48-A2A5-241415BE8782}" dt="2022-08-01T14:00:44.686" v="394" actId="20577"/>
        <pc:sldMkLst>
          <pc:docMk/>
          <pc:sldMk cId="3890616782" sldId="272"/>
        </pc:sldMkLst>
        <pc:spChg chg="mod">
          <ac:chgData name="Thomas Montgomery" userId="9a987324697dbfac" providerId="LiveId" clId="{BFB7D493-7A35-5A48-A2A5-241415BE8782}" dt="2022-08-01T14:00:44.686" v="394" actId="20577"/>
          <ac:spMkLst>
            <pc:docMk/>
            <pc:sldMk cId="3890616782" sldId="272"/>
            <ac:spMk id="3" creationId="{4E35AC77-B904-EF99-90A5-A8BF381EFDBF}"/>
          </ac:spMkLst>
        </pc:spChg>
      </pc:sldChg>
      <pc:sldChg chg="modSp add mod">
        <pc:chgData name="Thomas Montgomery" userId="9a987324697dbfac" providerId="LiveId" clId="{BFB7D493-7A35-5A48-A2A5-241415BE8782}" dt="2022-07-30T21:47:58.122" v="115" actId="20577"/>
        <pc:sldMkLst>
          <pc:docMk/>
          <pc:sldMk cId="207591219" sldId="274"/>
        </pc:sldMkLst>
        <pc:spChg chg="mod">
          <ac:chgData name="Thomas Montgomery" userId="9a987324697dbfac" providerId="LiveId" clId="{BFB7D493-7A35-5A48-A2A5-241415BE8782}" dt="2022-07-30T21:47:52.887" v="112" actId="20577"/>
          <ac:spMkLst>
            <pc:docMk/>
            <pc:sldMk cId="207591219" sldId="274"/>
            <ac:spMk id="2" creationId="{A67BC6F3-11A8-70F9-85B8-063D7601790C}"/>
          </ac:spMkLst>
        </pc:spChg>
        <pc:spChg chg="mod">
          <ac:chgData name="Thomas Montgomery" userId="9a987324697dbfac" providerId="LiveId" clId="{BFB7D493-7A35-5A48-A2A5-241415BE8782}" dt="2022-07-30T21:47:58.122" v="115" actId="20577"/>
          <ac:spMkLst>
            <pc:docMk/>
            <pc:sldMk cId="207591219" sldId="274"/>
            <ac:spMk id="3" creationId="{613A4440-9C7A-9580-AB40-B27AFE5AF080}"/>
          </ac:spMkLst>
        </pc:spChg>
      </pc:sldChg>
    </pc:docChg>
  </pc:docChgLst>
  <pc:docChgLst>
    <pc:chgData name="Thomas Montgomery" userId="9a987324697dbfac" providerId="LiveId" clId="{9468CE0F-3C53-4326-9FC1-D5079C9B41DA}"/>
    <pc:docChg chg="modSld">
      <pc:chgData name="Thomas Montgomery" userId="9a987324697dbfac" providerId="LiveId" clId="{9468CE0F-3C53-4326-9FC1-D5079C9B41DA}" dt="2022-08-27T17:38:37.283" v="10" actId="1076"/>
      <pc:docMkLst>
        <pc:docMk/>
      </pc:docMkLst>
      <pc:sldChg chg="addSp modSp mod">
        <pc:chgData name="Thomas Montgomery" userId="9a987324697dbfac" providerId="LiveId" clId="{9468CE0F-3C53-4326-9FC1-D5079C9B41DA}" dt="2022-08-27T17:38:07.737" v="6" actId="1038"/>
        <pc:sldMkLst>
          <pc:docMk/>
          <pc:sldMk cId="1141629350" sldId="270"/>
        </pc:sldMkLst>
        <pc:spChg chg="mod">
          <ac:chgData name="Thomas Montgomery" userId="9a987324697dbfac" providerId="LiveId" clId="{9468CE0F-3C53-4326-9FC1-D5079C9B41DA}" dt="2022-08-27T17:27:15.024" v="3" actId="1076"/>
          <ac:spMkLst>
            <pc:docMk/>
            <pc:sldMk cId="1141629350" sldId="270"/>
            <ac:spMk id="3" creationId="{49643F40-C305-7FDE-6E36-65FB927CE2CC}"/>
          </ac:spMkLst>
        </pc:spChg>
        <pc:picChg chg="add mod">
          <ac:chgData name="Thomas Montgomery" userId="9a987324697dbfac" providerId="LiveId" clId="{9468CE0F-3C53-4326-9FC1-D5079C9B41DA}" dt="2022-08-27T17:38:07.737" v="6" actId="1038"/>
          <ac:picMkLst>
            <pc:docMk/>
            <pc:sldMk cId="1141629350" sldId="270"/>
            <ac:picMk id="1026" creationId="{CEF633AD-0F16-3A20-01B9-502BBE15E09A}"/>
          </ac:picMkLst>
        </pc:picChg>
      </pc:sldChg>
      <pc:sldChg chg="addSp modSp">
        <pc:chgData name="Thomas Montgomery" userId="9a987324697dbfac" providerId="LiveId" clId="{9468CE0F-3C53-4326-9FC1-D5079C9B41DA}" dt="2022-08-27T17:38:37.283" v="10" actId="1076"/>
        <pc:sldMkLst>
          <pc:docMk/>
          <pc:sldMk cId="207591219" sldId="274"/>
        </pc:sldMkLst>
        <pc:picChg chg="add mod">
          <ac:chgData name="Thomas Montgomery" userId="9a987324697dbfac" providerId="LiveId" clId="{9468CE0F-3C53-4326-9FC1-D5079C9B41DA}" dt="2022-08-27T17:38:37.283" v="10" actId="1076"/>
          <ac:picMkLst>
            <pc:docMk/>
            <pc:sldMk cId="207591219" sldId="274"/>
            <ac:picMk id="2050" creationId="{D2149D51-3F3A-4DB8-B2AE-468BA8F9F0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707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4534" y="0"/>
            <a:ext cx="3040592" cy="467072"/>
          </a:xfrm>
          <a:prstGeom prst="rect">
            <a:avLst/>
          </a:prstGeom>
        </p:spPr>
        <p:txBody>
          <a:bodyPr vert="horz" lIns="93287" tIns="46644" rIns="93287" bIns="46644" rtlCol="0"/>
          <a:lstStyle>
            <a:lvl1pPr algn="r">
              <a:defRPr sz="1200"/>
            </a:lvl1pPr>
          </a:lstStyle>
          <a:p>
            <a:fld id="{38C5AE06-D084-4C4B-A862-48AA7DA1D34D}" type="datetimeFigureOut">
              <a:rPr lang="en-US" smtClean="0"/>
              <a:t>8/27/2022</a:t>
            </a:fld>
            <a:endParaRPr lang="en-US"/>
          </a:p>
        </p:txBody>
      </p:sp>
      <p:sp>
        <p:nvSpPr>
          <p:cNvPr id="4" name="Slide Image Placeholder 3"/>
          <p:cNvSpPr>
            <a:spLocks noGrp="1" noRot="1" noChangeAspect="1"/>
          </p:cNvSpPr>
          <p:nvPr>
            <p:ph type="sldImg" idx="2"/>
          </p:nvPr>
        </p:nvSpPr>
        <p:spPr>
          <a:xfrm>
            <a:off x="715963" y="1163638"/>
            <a:ext cx="5584825" cy="3141662"/>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675" y="4480004"/>
            <a:ext cx="5613400" cy="366545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0592" cy="46707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42030"/>
            <a:ext cx="3040592" cy="467071"/>
          </a:xfrm>
          <a:prstGeom prst="rect">
            <a:avLst/>
          </a:prstGeom>
        </p:spPr>
        <p:txBody>
          <a:bodyPr vert="horz" lIns="93287" tIns="46644" rIns="93287" bIns="46644" rtlCol="0" anchor="b"/>
          <a:lstStyle>
            <a:lvl1pPr algn="r">
              <a:defRPr sz="1200"/>
            </a:lvl1pPr>
          </a:lstStyle>
          <a:p>
            <a:fld id="{D22E5B5F-FE90-4959-A857-AD717B2AFE66}" type="slidenum">
              <a:rPr lang="en-US" smtClean="0"/>
              <a:t>‹#›</a:t>
            </a:fld>
            <a:endParaRPr lang="en-US"/>
          </a:p>
        </p:txBody>
      </p:sp>
    </p:spTree>
    <p:extLst>
      <p:ext uri="{BB962C8B-B14F-4D97-AF65-F5344CB8AC3E}">
        <p14:creationId xmlns:p14="http://schemas.microsoft.com/office/powerpoint/2010/main" val="310210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a:t>
            </a:r>
          </a:p>
          <a:p>
            <a:r>
              <a:rPr lang="en-US" dirty="0"/>
              <a:t>From </a:t>
            </a:r>
            <a:r>
              <a:rPr lang="en-US" u="sng" dirty="0"/>
              <a:t>Tracing Your Germanic Ancestors</a:t>
            </a:r>
            <a:r>
              <a:rPr lang="en-US" dirty="0"/>
              <a:t> </a:t>
            </a:r>
          </a:p>
          <a:p>
            <a:r>
              <a:rPr lang="en-US" dirty="0"/>
              <a:t>p. 24</a:t>
            </a:r>
          </a:p>
          <a:p>
            <a:r>
              <a:rPr lang="en-US" dirty="0"/>
              <a:t>Most settled in the middle Atlantic colonies.</a:t>
            </a:r>
          </a:p>
          <a:p>
            <a:r>
              <a:rPr lang="en-US" dirty="0"/>
              <a:t>Immigrants before 1850 were mostly farmers.</a:t>
            </a:r>
          </a:p>
          <a:p>
            <a:r>
              <a:rPr lang="en-US" dirty="0"/>
              <a:t>After 1840, many German immigrants came to American cities, where “Germania’” or German-speaking districts, soon developed.</a:t>
            </a:r>
          </a:p>
          <a:p>
            <a:r>
              <a:rPr lang="en-US" dirty="0"/>
              <a:t>p. 25</a:t>
            </a:r>
          </a:p>
          <a:p>
            <a:r>
              <a:rPr lang="en-US" dirty="0"/>
              <a:t>Immigrants often travelled with friends.</a:t>
            </a:r>
          </a:p>
          <a:p>
            <a:r>
              <a:rPr lang="en-US" dirty="0"/>
              <a:t>Early Colonial German Passenger lists are available (Philadelphia)</a:t>
            </a:r>
          </a:p>
        </p:txBody>
      </p:sp>
      <p:sp>
        <p:nvSpPr>
          <p:cNvPr id="4" name="Slide Number Placeholder 3"/>
          <p:cNvSpPr>
            <a:spLocks noGrp="1"/>
          </p:cNvSpPr>
          <p:nvPr>
            <p:ph type="sldNum" sz="quarter" idx="5"/>
          </p:nvPr>
        </p:nvSpPr>
        <p:spPr/>
        <p:txBody>
          <a:bodyPr/>
          <a:lstStyle/>
          <a:p>
            <a:fld id="{D22E5B5F-FE90-4959-A857-AD717B2AFE66}" type="slidenum">
              <a:rPr lang="en-US" smtClean="0"/>
              <a:t>1</a:t>
            </a:fld>
            <a:endParaRPr lang="en-US"/>
          </a:p>
        </p:txBody>
      </p:sp>
    </p:spTree>
    <p:extLst>
      <p:ext uri="{BB962C8B-B14F-4D97-AF65-F5344CB8AC3E}">
        <p14:creationId xmlns:p14="http://schemas.microsoft.com/office/powerpoint/2010/main" val="386637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1163638"/>
            <a:ext cx="5584825" cy="3141662"/>
          </a:xfrm>
        </p:spPr>
      </p:sp>
      <p:sp>
        <p:nvSpPr>
          <p:cNvPr id="3" name="Notes Placeholder 2"/>
          <p:cNvSpPr>
            <a:spLocks noGrp="1"/>
          </p:cNvSpPr>
          <p:nvPr>
            <p:ph type="body" idx="1"/>
          </p:nvPr>
        </p:nvSpPr>
        <p:spPr/>
        <p:txBody>
          <a:bodyPr/>
          <a:lstStyle/>
          <a:p>
            <a:r>
              <a:rPr lang="en-US" dirty="0"/>
              <a:t>Slide 15.</a:t>
            </a:r>
          </a:p>
          <a:p>
            <a:endParaRPr lang="en-US" dirty="0"/>
          </a:p>
        </p:txBody>
      </p:sp>
      <p:sp>
        <p:nvSpPr>
          <p:cNvPr id="4" name="Slide Number Placeholder 3"/>
          <p:cNvSpPr>
            <a:spLocks noGrp="1"/>
          </p:cNvSpPr>
          <p:nvPr>
            <p:ph type="sldNum" sz="quarter" idx="5"/>
          </p:nvPr>
        </p:nvSpPr>
        <p:spPr/>
        <p:txBody>
          <a:bodyPr/>
          <a:lstStyle/>
          <a:p>
            <a:fld id="{D22E5B5F-FE90-4959-A857-AD717B2AFE66}" type="slidenum">
              <a:rPr lang="en-US" smtClean="0"/>
              <a:t>7</a:t>
            </a:fld>
            <a:endParaRPr lang="en-US"/>
          </a:p>
        </p:txBody>
      </p:sp>
    </p:spTree>
    <p:extLst>
      <p:ext uri="{BB962C8B-B14F-4D97-AF65-F5344CB8AC3E}">
        <p14:creationId xmlns:p14="http://schemas.microsoft.com/office/powerpoint/2010/main" val="3572721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8/27/2022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8/27/2022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rchfoundation.org/best-photo-scanners/" TargetMode="External"/><Relationship Id="rId2" Type="http://schemas.openxmlformats.org/officeDocument/2006/relationships/hyperlink" Target="https://www.pcmag.com/picks/the-best-photo-scanners"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hyperlink" Target="https://www.photoreview.com.au/tips/outputting/how-to-scan-photos-at-the-right-resolution/" TargetMode="External"/><Relationship Id="rId3" Type="http://schemas.openxmlformats.org/officeDocument/2006/relationships/hyperlink" Target="https://memorywise.com/photo-scanning-resolution/" TargetMode="External"/><Relationship Id="rId7" Type="http://schemas.openxmlformats.org/officeDocument/2006/relationships/hyperlink" Target="https://www.photodoto.com/a-quick-primer-on-resolution-and-photo-scanning/" TargetMode="External"/><Relationship Id="rId2" Type="http://schemas.openxmlformats.org/officeDocument/2006/relationships/hyperlink" Target="https://stuffoholics.com/best-dpi-for-scanning-photos/" TargetMode="External"/><Relationship Id="rId1" Type="http://schemas.openxmlformats.org/officeDocument/2006/relationships/slideLayout" Target="../slideLayouts/slideLayout2.xml"/><Relationship Id="rId6" Type="http://schemas.openxmlformats.org/officeDocument/2006/relationships/hyperlink" Target="https://photoprolist.com/what-you-must-know-about-photo-scan-resolutions-and-dpi-for-scanning-photos/" TargetMode="External"/><Relationship Id="rId5" Type="http://schemas.openxmlformats.org/officeDocument/2006/relationships/hyperlink" Target="https://kodakdigitizing.com/blogs/news/what-is-the-best-resolution-to-scan-old-pictures" TargetMode="External"/><Relationship Id="rId4" Type="http://schemas.openxmlformats.org/officeDocument/2006/relationships/hyperlink" Target="https://www.scancafe.com/blog/best-resolution-to-scan-old-photo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whiteglovescanning.com/page/573219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fewire.com/best-free-adobe-photoshop-alternatives-4140697" TargetMode="External"/><Relationship Id="rId2" Type="http://schemas.openxmlformats.org/officeDocument/2006/relationships/hyperlink" Target="https://www.adobe.com/products/photoshop-express.html" TargetMode="External"/><Relationship Id="rId1" Type="http://schemas.openxmlformats.org/officeDocument/2006/relationships/slideLayout" Target="../slideLayouts/slideLayout2.xml"/><Relationship Id="rId6" Type="http://schemas.openxmlformats.org/officeDocument/2006/relationships/hyperlink" Target="https://www.youtube.com/watch?v=eC0Ta1wlbX4" TargetMode="External"/><Relationship Id="rId5" Type="http://schemas.openxmlformats.org/officeDocument/2006/relationships/hyperlink" Target="https://wp-modula.com/free-photoshop-alternatives/" TargetMode="External"/><Relationship Id="rId4" Type="http://schemas.openxmlformats.org/officeDocument/2006/relationships/hyperlink" Target="https://skylum.com/blog/best-free-photoshop-alternativ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242E23-9529-E643-9316-F25DB78144DC}"/>
              </a:ext>
            </a:extLst>
          </p:cNvPr>
          <p:cNvPicPr>
            <a:picLocks noChangeAspect="1"/>
          </p:cNvPicPr>
          <p:nvPr/>
        </p:nvPicPr>
        <p:blipFill>
          <a:blip r:embed="rId3"/>
          <a:stretch>
            <a:fillRect/>
          </a:stretch>
        </p:blipFill>
        <p:spPr>
          <a:xfrm>
            <a:off x="901700" y="2311400"/>
            <a:ext cx="10388600" cy="2235200"/>
          </a:xfrm>
          <a:prstGeom prst="rect">
            <a:avLst/>
          </a:prstGeom>
        </p:spPr>
      </p:pic>
      <p:sp>
        <p:nvSpPr>
          <p:cNvPr id="2" name="Title 1">
            <a:extLst>
              <a:ext uri="{FF2B5EF4-FFF2-40B4-BE49-F238E27FC236}">
                <a16:creationId xmlns:a16="http://schemas.microsoft.com/office/drawing/2014/main" id="{7C2630CE-D9EE-C548-8C14-073D4985013F}"/>
              </a:ext>
            </a:extLst>
          </p:cNvPr>
          <p:cNvSpPr>
            <a:spLocks noGrp="1"/>
          </p:cNvSpPr>
          <p:nvPr>
            <p:ph type="ctrTitle"/>
          </p:nvPr>
        </p:nvSpPr>
        <p:spPr>
          <a:xfrm>
            <a:off x="2023933" y="4724282"/>
            <a:ext cx="8144134" cy="1373070"/>
          </a:xfrm>
        </p:spPr>
        <p:txBody>
          <a:bodyPr/>
          <a:lstStyle/>
          <a:p>
            <a:pPr algn="ctr"/>
            <a:r>
              <a:rPr lang="en-US" dirty="0"/>
              <a:t>Photos and Scanners</a:t>
            </a:r>
          </a:p>
        </p:txBody>
      </p:sp>
    </p:spTree>
    <p:extLst>
      <p:ext uri="{BB962C8B-B14F-4D97-AF65-F5344CB8AC3E}">
        <p14:creationId xmlns:p14="http://schemas.microsoft.com/office/powerpoint/2010/main" val="621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6830-8101-41E5-284C-C912CB7886FE}"/>
              </a:ext>
            </a:extLst>
          </p:cNvPr>
          <p:cNvSpPr>
            <a:spLocks noGrp="1"/>
          </p:cNvSpPr>
          <p:nvPr>
            <p:ph type="title"/>
          </p:nvPr>
        </p:nvSpPr>
        <p:spPr/>
        <p:txBody>
          <a:bodyPr/>
          <a:lstStyle/>
          <a:p>
            <a:r>
              <a:rPr lang="en-US" dirty="0"/>
              <a:t>Input –Using a Scanner		</a:t>
            </a:r>
          </a:p>
        </p:txBody>
      </p:sp>
      <p:sp>
        <p:nvSpPr>
          <p:cNvPr id="3" name="Content Placeholder 2">
            <a:extLst>
              <a:ext uri="{FF2B5EF4-FFF2-40B4-BE49-F238E27FC236}">
                <a16:creationId xmlns:a16="http://schemas.microsoft.com/office/drawing/2014/main" id="{49643F40-C305-7FDE-6E36-65FB927CE2CC}"/>
              </a:ext>
            </a:extLst>
          </p:cNvPr>
          <p:cNvSpPr>
            <a:spLocks noGrp="1"/>
          </p:cNvSpPr>
          <p:nvPr>
            <p:ph idx="1"/>
          </p:nvPr>
        </p:nvSpPr>
        <p:spPr>
          <a:xfrm>
            <a:off x="237559" y="2503390"/>
            <a:ext cx="9613861" cy="3599316"/>
          </a:xfrm>
        </p:spPr>
        <p:txBody>
          <a:bodyPr/>
          <a:lstStyle/>
          <a:p>
            <a:r>
              <a:rPr lang="en-US" dirty="0"/>
              <a:t>Good quality flatbed scanner</a:t>
            </a:r>
          </a:p>
          <a:p>
            <a:pPr lvl="1"/>
            <a:r>
              <a:rPr lang="en-US" dirty="0"/>
              <a:t>Comes with own software</a:t>
            </a:r>
          </a:p>
          <a:p>
            <a:pPr lvl="1"/>
            <a:r>
              <a:rPr lang="en-US" dirty="0" err="1"/>
              <a:t>Accomodates</a:t>
            </a:r>
            <a:r>
              <a:rPr lang="en-US" dirty="0"/>
              <a:t> different formats (4X6, 35 slides, negatives)</a:t>
            </a:r>
          </a:p>
          <a:p>
            <a:pPr lvl="1"/>
            <a:r>
              <a:rPr lang="en-US" dirty="0"/>
              <a:t>Is NOT portable</a:t>
            </a:r>
          </a:p>
          <a:p>
            <a:pPr lvl="1"/>
            <a:r>
              <a:rPr lang="en-US" dirty="0">
                <a:hlinkClick r:id="rId2"/>
              </a:rPr>
              <a:t>https://www.pcmag.com/picks/the-best-photo-scanners</a:t>
            </a:r>
            <a:endParaRPr lang="en-US" dirty="0"/>
          </a:p>
          <a:p>
            <a:pPr lvl="1"/>
            <a:r>
              <a:rPr lang="en-US" dirty="0">
                <a:hlinkClick r:id="rId3"/>
              </a:rPr>
              <a:t>https://www.archfoundation.org/best-photo-scanners/</a:t>
            </a:r>
            <a:endParaRPr lang="en-US" dirty="0"/>
          </a:p>
          <a:p>
            <a:r>
              <a:rPr lang="en-US" dirty="0"/>
              <a:t>Can interface with Adobe </a:t>
            </a:r>
            <a:r>
              <a:rPr lang="en-US" dirty="0" err="1"/>
              <a:t>PhotoShop</a:t>
            </a:r>
            <a:r>
              <a:rPr lang="en-US" dirty="0"/>
              <a:t> or Lightroom</a:t>
            </a:r>
          </a:p>
          <a:p>
            <a:r>
              <a:rPr lang="en-US" dirty="0" err="1"/>
              <a:t>Vuescan</a:t>
            </a:r>
            <a:r>
              <a:rPr lang="en-US" dirty="0"/>
              <a:t> is easy to use</a:t>
            </a:r>
          </a:p>
          <a:p>
            <a:r>
              <a:rPr lang="en-US" dirty="0"/>
              <a:t>Be prepared to spend hours input your photos</a:t>
            </a:r>
          </a:p>
        </p:txBody>
      </p:sp>
      <p:pic>
        <p:nvPicPr>
          <p:cNvPr id="1026" name="Picture 2">
            <a:extLst>
              <a:ext uri="{FF2B5EF4-FFF2-40B4-BE49-F238E27FC236}">
                <a16:creationId xmlns:a16="http://schemas.microsoft.com/office/drawing/2014/main" id="{CEF633AD-0F16-3A20-01B9-502BBE15E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5184" y="2336873"/>
            <a:ext cx="4040188" cy="403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62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C6F3-11A8-70F9-85B8-063D7601790C}"/>
              </a:ext>
            </a:extLst>
          </p:cNvPr>
          <p:cNvSpPr>
            <a:spLocks noGrp="1"/>
          </p:cNvSpPr>
          <p:nvPr>
            <p:ph type="title"/>
          </p:nvPr>
        </p:nvSpPr>
        <p:spPr/>
        <p:txBody>
          <a:bodyPr/>
          <a:lstStyle/>
          <a:p>
            <a:r>
              <a:rPr lang="en-US" dirty="0"/>
              <a:t>DPI &amp; Resolution		</a:t>
            </a:r>
          </a:p>
        </p:txBody>
      </p:sp>
      <p:sp>
        <p:nvSpPr>
          <p:cNvPr id="3" name="Content Placeholder 2">
            <a:extLst>
              <a:ext uri="{FF2B5EF4-FFF2-40B4-BE49-F238E27FC236}">
                <a16:creationId xmlns:a16="http://schemas.microsoft.com/office/drawing/2014/main" id="{613A4440-9C7A-9580-AB40-B27AFE5AF080}"/>
              </a:ext>
            </a:extLst>
          </p:cNvPr>
          <p:cNvSpPr>
            <a:spLocks noGrp="1"/>
          </p:cNvSpPr>
          <p:nvPr>
            <p:ph idx="1"/>
          </p:nvPr>
        </p:nvSpPr>
        <p:spPr>
          <a:xfrm>
            <a:off x="680320" y="2058576"/>
            <a:ext cx="10839132" cy="4690093"/>
          </a:xfrm>
        </p:spPr>
        <p:txBody>
          <a:bodyPr>
            <a:normAutofit fontScale="77500" lnSpcReduction="20000"/>
          </a:bodyPr>
          <a:lstStyle/>
          <a:p>
            <a:r>
              <a:rPr lang="en-US" dirty="0"/>
              <a:t>When you scan photos, choose a scanner resolution based on what you plan to do with the photo and whether you plan to enlarge it. The scanner resolution you choose for your photos impacts not only how the digital image looks, but also what you can do with that image.</a:t>
            </a:r>
          </a:p>
          <a:p>
            <a:pPr lvl="1"/>
            <a:r>
              <a:rPr lang="en-US" dirty="0"/>
              <a:t>Generally scan your 4X6 photo at 300 dpi</a:t>
            </a:r>
          </a:p>
          <a:p>
            <a:pPr lvl="1"/>
            <a:r>
              <a:rPr lang="en-US" dirty="0"/>
              <a:t>If enlarging this same photo for a larger frame or gift print, scan at 600 dpi</a:t>
            </a:r>
          </a:p>
          <a:p>
            <a:pPr lvl="1"/>
            <a:r>
              <a:rPr lang="en-US" dirty="0"/>
              <a:t>If Archiving all your work, scan at 1200 dpi</a:t>
            </a:r>
          </a:p>
          <a:p>
            <a:pPr lvl="1"/>
            <a:r>
              <a:rPr lang="en-US" dirty="0"/>
              <a:t>Professional photographers will often save their best images in both jpeg and tiff formats.</a:t>
            </a:r>
          </a:p>
          <a:p>
            <a:pPr lvl="1"/>
            <a:r>
              <a:rPr lang="en-US" dirty="0"/>
              <a:t>Scanning at higher resolutions takes more time and more storage space.</a:t>
            </a:r>
          </a:p>
          <a:p>
            <a:pPr lvl="1"/>
            <a:r>
              <a:rPr lang="en-US" dirty="0">
                <a:hlinkClick r:id="rId2"/>
              </a:rPr>
              <a:t>https://stuffoholics.com/best-dpi-for-scanning-photos/</a:t>
            </a:r>
            <a:endParaRPr lang="en-US" dirty="0"/>
          </a:p>
          <a:p>
            <a:pPr lvl="1"/>
            <a:endParaRPr lang="en-US" dirty="0"/>
          </a:p>
          <a:p>
            <a:r>
              <a:rPr lang="en-US" dirty="0">
                <a:hlinkClick r:id="rId3"/>
              </a:rPr>
              <a:t>https://memorywise.com/photo-scanning-resolution/</a:t>
            </a:r>
            <a:endParaRPr lang="en-US" dirty="0"/>
          </a:p>
          <a:p>
            <a:r>
              <a:rPr lang="en-US" dirty="0">
                <a:hlinkClick r:id="rId4"/>
              </a:rPr>
              <a:t>https://www.scancafe.com/blog/best-resolution-to-scan-old-photos/</a:t>
            </a:r>
            <a:endParaRPr lang="en-US" dirty="0"/>
          </a:p>
          <a:p>
            <a:r>
              <a:rPr lang="en-US" dirty="0">
                <a:hlinkClick r:id="rId5"/>
              </a:rPr>
              <a:t>https://kodakdigitizing.com/blogs/news/what-is-the-best-resolution-to-scan-old-pictures</a:t>
            </a:r>
            <a:endParaRPr lang="en-US" dirty="0"/>
          </a:p>
          <a:p>
            <a:r>
              <a:rPr lang="en-US" dirty="0">
                <a:hlinkClick r:id="rId6"/>
              </a:rPr>
              <a:t>https://photoprolist.com/what-you-must-know-about-photo-scan-resolutions-and-dpi-for-scanning-photos/</a:t>
            </a:r>
            <a:endParaRPr lang="en-US" dirty="0"/>
          </a:p>
          <a:p>
            <a:r>
              <a:rPr lang="en-US" dirty="0">
                <a:hlinkClick r:id="rId7"/>
              </a:rPr>
              <a:t>https://www.photodoto.com/a-quick-primer-on-resolution-and-photo-scanning/</a:t>
            </a:r>
            <a:endParaRPr lang="en-US" dirty="0"/>
          </a:p>
          <a:p>
            <a:r>
              <a:rPr lang="en-US" dirty="0">
                <a:hlinkClick r:id="rId8"/>
              </a:rPr>
              <a:t>https://www.photoreview.com.au/tips/outputting/how-to-scan-photos-at-the-right-resolution/</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77409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C6F3-11A8-70F9-85B8-063D7601790C}"/>
              </a:ext>
            </a:extLst>
          </p:cNvPr>
          <p:cNvSpPr>
            <a:spLocks noGrp="1"/>
          </p:cNvSpPr>
          <p:nvPr>
            <p:ph type="title"/>
          </p:nvPr>
        </p:nvSpPr>
        <p:spPr/>
        <p:txBody>
          <a:bodyPr/>
          <a:lstStyle/>
          <a:p>
            <a:r>
              <a:rPr lang="en-US" dirty="0"/>
              <a:t>35 mm Slide and Negatives		</a:t>
            </a:r>
          </a:p>
        </p:txBody>
      </p:sp>
      <p:sp>
        <p:nvSpPr>
          <p:cNvPr id="3" name="Content Placeholder 2">
            <a:extLst>
              <a:ext uri="{FF2B5EF4-FFF2-40B4-BE49-F238E27FC236}">
                <a16:creationId xmlns:a16="http://schemas.microsoft.com/office/drawing/2014/main" id="{613A4440-9C7A-9580-AB40-B27AFE5AF080}"/>
              </a:ext>
            </a:extLst>
          </p:cNvPr>
          <p:cNvSpPr>
            <a:spLocks noGrp="1"/>
          </p:cNvSpPr>
          <p:nvPr>
            <p:ph idx="1"/>
          </p:nvPr>
        </p:nvSpPr>
        <p:spPr>
          <a:xfrm>
            <a:off x="680320" y="2058576"/>
            <a:ext cx="10839132" cy="4690093"/>
          </a:xfrm>
        </p:spPr>
        <p:txBody>
          <a:bodyPr>
            <a:normAutofit/>
          </a:bodyPr>
          <a:lstStyle/>
          <a:p>
            <a:r>
              <a:rPr lang="en-US" dirty="0">
                <a:hlinkClick r:id="rId2"/>
              </a:rPr>
              <a:t>http://www.whiteglovescanning.com/page/5732190</a:t>
            </a:r>
            <a:endParaRPr lang="en-US" dirty="0"/>
          </a:p>
          <a:p>
            <a:endParaRPr lang="en-US" dirty="0"/>
          </a:p>
          <a:p>
            <a:endParaRPr lang="en-US" dirty="0"/>
          </a:p>
          <a:p>
            <a:endParaRPr lang="en-US" dirty="0"/>
          </a:p>
        </p:txBody>
      </p:sp>
      <p:pic>
        <p:nvPicPr>
          <p:cNvPr id="2050" name="Picture 2" descr="V600 | Premium">
            <a:extLst>
              <a:ext uri="{FF2B5EF4-FFF2-40B4-BE49-F238E27FC236}">
                <a16:creationId xmlns:a16="http://schemas.microsoft.com/office/drawing/2014/main" id="{D2149D51-3F3A-4DB8-B2AE-468BA8F9F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536" y="2519803"/>
            <a:ext cx="10316928" cy="422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9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E4C8-8FB0-18A7-905C-5C4527A69B77}"/>
              </a:ext>
            </a:extLst>
          </p:cNvPr>
          <p:cNvSpPr>
            <a:spLocks noGrp="1"/>
          </p:cNvSpPr>
          <p:nvPr>
            <p:ph type="title"/>
          </p:nvPr>
        </p:nvSpPr>
        <p:spPr/>
        <p:txBody>
          <a:bodyPr/>
          <a:lstStyle/>
          <a:p>
            <a:r>
              <a:rPr lang="en-US" dirty="0"/>
              <a:t>Editing your Scans	</a:t>
            </a:r>
          </a:p>
        </p:txBody>
      </p:sp>
      <p:sp>
        <p:nvSpPr>
          <p:cNvPr id="3" name="Content Placeholder 2">
            <a:extLst>
              <a:ext uri="{FF2B5EF4-FFF2-40B4-BE49-F238E27FC236}">
                <a16:creationId xmlns:a16="http://schemas.microsoft.com/office/drawing/2014/main" id="{4E35AC77-B904-EF99-90A5-A8BF381EFDBF}"/>
              </a:ext>
            </a:extLst>
          </p:cNvPr>
          <p:cNvSpPr>
            <a:spLocks noGrp="1"/>
          </p:cNvSpPr>
          <p:nvPr>
            <p:ph idx="1"/>
          </p:nvPr>
        </p:nvSpPr>
        <p:spPr/>
        <p:txBody>
          <a:bodyPr>
            <a:normAutofit fontScale="92500" lnSpcReduction="20000"/>
          </a:bodyPr>
          <a:lstStyle/>
          <a:p>
            <a:r>
              <a:rPr lang="en-US" dirty="0" err="1"/>
              <a:t>PhotoShop</a:t>
            </a:r>
            <a:r>
              <a:rPr lang="en-US" dirty="0"/>
              <a:t> is expensive as is Lightroom</a:t>
            </a:r>
          </a:p>
          <a:p>
            <a:r>
              <a:rPr lang="en-US" dirty="0"/>
              <a:t>There are affordable alternatives</a:t>
            </a:r>
          </a:p>
          <a:p>
            <a:pPr lvl="1"/>
            <a:r>
              <a:rPr lang="en-US" dirty="0"/>
              <a:t>Adobe Express</a:t>
            </a:r>
          </a:p>
          <a:p>
            <a:pPr lvl="2"/>
            <a:r>
              <a:rPr lang="en-US" dirty="0">
                <a:hlinkClick r:id="rId2"/>
              </a:rPr>
              <a:t>https://www.adobe.com/products/photoshop-express.html</a:t>
            </a:r>
            <a:endParaRPr lang="en-US" dirty="0"/>
          </a:p>
          <a:p>
            <a:pPr lvl="1"/>
            <a:r>
              <a:rPr lang="en-US" dirty="0"/>
              <a:t>Gimp, Paint</a:t>
            </a:r>
          </a:p>
          <a:p>
            <a:pPr lvl="2"/>
            <a:r>
              <a:rPr lang="en-US" dirty="0">
                <a:hlinkClick r:id="rId3"/>
              </a:rPr>
              <a:t>https://www.lifewire.com/best-free-adobe-photoshop-alternatives-4140697</a:t>
            </a:r>
            <a:endParaRPr lang="en-US" dirty="0"/>
          </a:p>
          <a:p>
            <a:pPr lvl="1"/>
            <a:r>
              <a:rPr lang="en-US" dirty="0"/>
              <a:t>Windows 10 Photos</a:t>
            </a:r>
          </a:p>
          <a:p>
            <a:pPr lvl="2"/>
            <a:r>
              <a:rPr lang="en-US" dirty="0">
                <a:hlinkClick r:id="rId4"/>
              </a:rPr>
              <a:t>https://skylum.com/blog/best-free-photoshop-alternatives</a:t>
            </a:r>
            <a:endParaRPr lang="en-US" dirty="0"/>
          </a:p>
          <a:p>
            <a:pPr lvl="1"/>
            <a:r>
              <a:rPr lang="en-US" dirty="0" err="1"/>
              <a:t>PhotoWorks</a:t>
            </a:r>
            <a:endParaRPr lang="en-US" dirty="0"/>
          </a:p>
          <a:p>
            <a:pPr lvl="2"/>
            <a:r>
              <a:rPr lang="en-US" dirty="0">
                <a:hlinkClick r:id="rId5"/>
              </a:rPr>
              <a:t>https://wp-modula.com/free-photoshop-alternatives/</a:t>
            </a:r>
            <a:endParaRPr lang="en-US" dirty="0"/>
          </a:p>
          <a:p>
            <a:r>
              <a:rPr lang="en-US" dirty="0"/>
              <a:t>See hints in </a:t>
            </a:r>
            <a:r>
              <a:rPr lang="en-US" i="1" dirty="0"/>
              <a:t>Photo Rx</a:t>
            </a:r>
          </a:p>
          <a:p>
            <a:r>
              <a:rPr lang="en-US" i="1" dirty="0">
                <a:hlinkClick r:id="rId6"/>
              </a:rPr>
              <a:t>Digitizing Your Family Treasures</a:t>
            </a:r>
            <a:endParaRPr lang="en-US" i="1" dirty="0"/>
          </a:p>
        </p:txBody>
      </p:sp>
    </p:spTree>
    <p:extLst>
      <p:ext uri="{BB962C8B-B14F-4D97-AF65-F5344CB8AC3E}">
        <p14:creationId xmlns:p14="http://schemas.microsoft.com/office/powerpoint/2010/main" val="389061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820C-FB94-4324-458E-B79E96674160}"/>
              </a:ext>
            </a:extLst>
          </p:cNvPr>
          <p:cNvSpPr>
            <a:spLocks noGrp="1"/>
          </p:cNvSpPr>
          <p:nvPr>
            <p:ph type="title"/>
          </p:nvPr>
        </p:nvSpPr>
        <p:spPr/>
        <p:txBody>
          <a:bodyPr/>
          <a:lstStyle/>
          <a:p>
            <a:r>
              <a:rPr lang="en-US" dirty="0"/>
              <a:t>Managing and Organizing Your Digital Collections</a:t>
            </a:r>
          </a:p>
        </p:txBody>
      </p:sp>
      <p:sp>
        <p:nvSpPr>
          <p:cNvPr id="3" name="Content Placeholder 2">
            <a:extLst>
              <a:ext uri="{FF2B5EF4-FFF2-40B4-BE49-F238E27FC236}">
                <a16:creationId xmlns:a16="http://schemas.microsoft.com/office/drawing/2014/main" id="{0964D4D9-A836-0CA9-D631-8CD0F1BB2D3B}"/>
              </a:ext>
            </a:extLst>
          </p:cNvPr>
          <p:cNvSpPr>
            <a:spLocks noGrp="1"/>
          </p:cNvSpPr>
          <p:nvPr>
            <p:ph idx="1"/>
          </p:nvPr>
        </p:nvSpPr>
        <p:spPr/>
        <p:txBody>
          <a:bodyPr/>
          <a:lstStyle/>
          <a:p>
            <a:pPr marL="457200" indent="-457200">
              <a:buFont typeface="+mj-lt"/>
              <a:buAutoNum type="arabicPeriod"/>
            </a:pPr>
            <a:r>
              <a:rPr lang="en-US" dirty="0"/>
              <a:t>Download all scans into ONE place on your computer</a:t>
            </a:r>
          </a:p>
          <a:p>
            <a:pPr marL="457200" indent="-457200">
              <a:buFont typeface="+mj-lt"/>
              <a:buAutoNum type="arabicPeriod"/>
            </a:pPr>
            <a:r>
              <a:rPr lang="en-US" dirty="0"/>
              <a:t>Edit and organize your photos on your computer</a:t>
            </a:r>
          </a:p>
          <a:p>
            <a:pPr marL="914400" lvl="1" indent="-457200">
              <a:buFont typeface="+mj-lt"/>
              <a:buAutoNum type="arabicPeriod"/>
            </a:pPr>
            <a:r>
              <a:rPr lang="en-US" dirty="0"/>
              <a:t>Use a standard naming system</a:t>
            </a:r>
          </a:p>
          <a:p>
            <a:pPr marL="457200" indent="-457200">
              <a:buFont typeface="+mj-lt"/>
              <a:buAutoNum type="arabicPeriod"/>
            </a:pPr>
            <a:r>
              <a:rPr lang="en-US" dirty="0"/>
              <a:t>Identify or “tag” your pictures</a:t>
            </a:r>
          </a:p>
          <a:p>
            <a:pPr marL="457200" indent="-457200">
              <a:buFont typeface="+mj-lt"/>
              <a:buAutoNum type="arabicPeriod"/>
            </a:pPr>
            <a:r>
              <a:rPr lang="en-US" dirty="0"/>
              <a:t>Create backups in the cloud</a:t>
            </a:r>
          </a:p>
          <a:p>
            <a:pPr marL="457200" indent="-457200">
              <a:buFont typeface="+mj-lt"/>
              <a:buAutoNum type="arabicPeriod"/>
            </a:pPr>
            <a:r>
              <a:rPr lang="en-US" dirty="0"/>
              <a:t>Keep your storage up-to-date</a:t>
            </a:r>
          </a:p>
          <a:p>
            <a:pPr marL="457200" indent="-457200">
              <a:buFont typeface="+mj-lt"/>
              <a:buAutoNum type="arabicPeriod"/>
            </a:pPr>
            <a:r>
              <a:rPr lang="en-US" dirty="0"/>
              <a:t>Ensure future access to your digital photo collection</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21878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D743-DC70-D44A-B450-4A4B47A9452D}"/>
              </a:ext>
            </a:extLst>
          </p:cNvPr>
          <p:cNvSpPr>
            <a:spLocks noGrp="1"/>
          </p:cNvSpPr>
          <p:nvPr>
            <p:ph type="title"/>
          </p:nvPr>
        </p:nvSpPr>
        <p:spPr/>
        <p:txBody>
          <a:bodyPr/>
          <a:lstStyle/>
          <a:p>
            <a:r>
              <a:rPr lang="en-US" sz="5400" dirty="0"/>
              <a:t>Research</a:t>
            </a:r>
            <a:r>
              <a:rPr lang="en-US" dirty="0"/>
              <a:t>	</a:t>
            </a:r>
          </a:p>
        </p:txBody>
      </p:sp>
      <p:sp>
        <p:nvSpPr>
          <p:cNvPr id="3" name="Content Placeholder 2">
            <a:extLst>
              <a:ext uri="{FF2B5EF4-FFF2-40B4-BE49-F238E27FC236}">
                <a16:creationId xmlns:a16="http://schemas.microsoft.com/office/drawing/2014/main" id="{51518DC7-06A0-4746-81CD-59D93688602D}"/>
              </a:ext>
            </a:extLst>
          </p:cNvPr>
          <p:cNvSpPr>
            <a:spLocks noGrp="1"/>
          </p:cNvSpPr>
          <p:nvPr>
            <p:ph idx="1"/>
          </p:nvPr>
        </p:nvSpPr>
        <p:spPr/>
        <p:txBody>
          <a:bodyPr>
            <a:normAutofit lnSpcReduction="10000"/>
          </a:bodyPr>
          <a:lstStyle/>
          <a:p>
            <a:pPr marL="0" indent="0" algn="ctr">
              <a:buNone/>
            </a:pPr>
            <a:r>
              <a:rPr lang="en-US" sz="13100" dirty="0"/>
              <a:t>Happy Scanning!</a:t>
            </a:r>
          </a:p>
        </p:txBody>
      </p:sp>
    </p:spTree>
    <p:extLst>
      <p:ext uri="{BB962C8B-B14F-4D97-AF65-F5344CB8AC3E}">
        <p14:creationId xmlns:p14="http://schemas.microsoft.com/office/powerpoint/2010/main" val="199961445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2094</TotalTime>
  <Words>484</Words>
  <Application>Microsoft Office PowerPoint</Application>
  <PresentationFormat>Widescreen</PresentationFormat>
  <Paragraphs>65</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Trebuchet MS</vt:lpstr>
      <vt:lpstr>Berlin</vt:lpstr>
      <vt:lpstr>Photos and Scanners</vt:lpstr>
      <vt:lpstr>Input –Using a Scanner  </vt:lpstr>
      <vt:lpstr>DPI &amp; Resolution  </vt:lpstr>
      <vt:lpstr>35 mm Slide and Negatives  </vt:lpstr>
      <vt:lpstr>Editing your Scans </vt:lpstr>
      <vt:lpstr>Managing and Organizing Your Digital Collections</vt:lpstr>
      <vt:lpstr>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Records</dc:title>
  <dc:creator>Thomas Montgomery</dc:creator>
  <cp:lastModifiedBy>Thomas Montgomery</cp:lastModifiedBy>
  <cp:revision>89</cp:revision>
  <cp:lastPrinted>2022-07-14T20:43:51Z</cp:lastPrinted>
  <dcterms:created xsi:type="dcterms:W3CDTF">2018-01-21T16:38:42Z</dcterms:created>
  <dcterms:modified xsi:type="dcterms:W3CDTF">2022-08-27T17:38:40Z</dcterms:modified>
</cp:coreProperties>
</file>